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57" r:id="rId3"/>
    <p:sldId id="259" r:id="rId4"/>
    <p:sldId id="258" r:id="rId5"/>
    <p:sldId id="260" r:id="rId6"/>
    <p:sldId id="261" r:id="rId7"/>
    <p:sldId id="264" r:id="rId8"/>
    <p:sldId id="268" r:id="rId9"/>
    <p:sldId id="290" r:id="rId10"/>
    <p:sldId id="289" r:id="rId11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3399"/>
    <a:srgbClr val="FFFF99"/>
    <a:srgbClr val="FF3300"/>
    <a:srgbClr val="3D55CB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70" y="-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/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noProof="0" smtClean="0"/>
              <a:t>Haga clic para modificar el estilo de texto del patrón</a:t>
            </a:r>
          </a:p>
          <a:p>
            <a:pPr lvl="1"/>
            <a:r>
              <a:rPr lang="es-ES" altLang="es-AR" noProof="0" smtClean="0"/>
              <a:t>Segundo nivel</a:t>
            </a:r>
          </a:p>
          <a:p>
            <a:pPr lvl="2"/>
            <a:r>
              <a:rPr lang="es-ES" altLang="es-AR" noProof="0" smtClean="0"/>
              <a:t>Tercer nivel</a:t>
            </a:r>
          </a:p>
          <a:p>
            <a:pPr lvl="3"/>
            <a:r>
              <a:rPr lang="es-ES" altLang="es-AR" noProof="0" smtClean="0"/>
              <a:t>Cuarto nivel</a:t>
            </a:r>
          </a:p>
          <a:p>
            <a:pPr lvl="4"/>
            <a:r>
              <a:rPr lang="es-ES" altLang="es-AR" noProof="0" smtClean="0"/>
              <a:t>Quinto nivel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 smtClean="0">
                <a:latin typeface="Arial" pitchFamily="34" charset="0"/>
              </a:defRPr>
            </a:lvl1pPr>
          </a:lstStyle>
          <a:p>
            <a:pPr>
              <a:defRPr/>
            </a:pPr>
            <a:fld id="{C3C8BE81-D4C5-477F-9154-C033EA19D7D8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2ACCDD6-1292-43BA-8215-5B91034A62A1}" type="slidenum">
              <a:rPr lang="es-ES" altLang="es-AR" sz="1200" b="0" smtClean="0"/>
              <a:pPr eaLnBrk="1" hangingPunct="1">
                <a:defRPr/>
              </a:pPr>
              <a:t>1</a:t>
            </a:fld>
            <a:endParaRPr lang="es-ES" altLang="es-AR" sz="1200" b="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s-AR" dirty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46FA2E4-EAAC-4183-86B8-353D0B48B5A2}" type="slidenum">
              <a:rPr lang="es-ES" altLang="es-AR" sz="1200" b="0" smtClean="0"/>
              <a:pPr eaLnBrk="1" hangingPunct="1">
                <a:defRPr/>
              </a:pPr>
              <a:t>10</a:t>
            </a:fld>
            <a:endParaRPr lang="es-ES" altLang="es-AR" sz="1200" b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s-AR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7ECB7675-F2EF-4403-BD19-A26CBD995350}" type="slidenum">
              <a:rPr lang="es-ES" altLang="es-AR" sz="1200" b="0" smtClean="0"/>
              <a:pPr eaLnBrk="1" hangingPunct="1">
                <a:defRPr/>
              </a:pPr>
              <a:t>2</a:t>
            </a:fld>
            <a:endParaRPr lang="es-ES" altLang="es-AR" sz="1200" b="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s-AR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97DE319-392E-4833-BF86-1F8239ED0331}" type="slidenum">
              <a:rPr lang="es-ES" altLang="es-AR" sz="1200" b="0" smtClean="0"/>
              <a:pPr eaLnBrk="1" hangingPunct="1">
                <a:defRPr/>
              </a:pPr>
              <a:t>3</a:t>
            </a:fld>
            <a:endParaRPr lang="es-ES" altLang="es-AR" sz="1200" b="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s-AR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1D322FCA-E6DE-4103-A6A5-685E93DFC454}" type="slidenum">
              <a:rPr lang="es-ES" altLang="es-AR" sz="1200" b="0" smtClean="0"/>
              <a:pPr eaLnBrk="1" hangingPunct="1">
                <a:defRPr/>
              </a:pPr>
              <a:t>4</a:t>
            </a:fld>
            <a:endParaRPr lang="es-ES" altLang="es-AR" sz="1200" b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s-AR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15C67EC1-F405-4429-8F72-323DECB6C1CC}" type="slidenum">
              <a:rPr lang="es-ES" altLang="es-AR" sz="1200" b="0" smtClean="0"/>
              <a:pPr eaLnBrk="1" hangingPunct="1">
                <a:defRPr/>
              </a:pPr>
              <a:t>5</a:t>
            </a:fld>
            <a:endParaRPr lang="es-ES" altLang="es-AR" sz="1200" b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s-AR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39C65C78-D4E5-40C1-B355-0A340B648C4E}" type="slidenum">
              <a:rPr lang="es-ES" altLang="es-AR" sz="1200" b="0" smtClean="0"/>
              <a:pPr eaLnBrk="1" hangingPunct="1">
                <a:defRPr/>
              </a:pPr>
              <a:t>6</a:t>
            </a:fld>
            <a:endParaRPr lang="es-ES" altLang="es-AR" sz="1200" b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s-AR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339895D-F960-42E1-BBE2-E39317982A23}" type="slidenum">
              <a:rPr lang="es-ES" altLang="es-AR" sz="1200" b="0" smtClean="0"/>
              <a:pPr eaLnBrk="1" hangingPunct="1">
                <a:defRPr/>
              </a:pPr>
              <a:t>7</a:t>
            </a:fld>
            <a:endParaRPr lang="es-ES" altLang="es-AR" sz="1200" b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s-AR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34E14A2-8C55-4421-843C-B2011DAAE358}" type="slidenum">
              <a:rPr lang="es-ES" altLang="es-AR" sz="1200" b="0" smtClean="0"/>
              <a:pPr eaLnBrk="1" hangingPunct="1">
                <a:defRPr/>
              </a:pPr>
              <a:t>8</a:t>
            </a:fld>
            <a:endParaRPr lang="es-ES" altLang="es-AR" sz="1200" b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s-AR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1863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E858FE77-8588-404F-BEA6-E4343147FC8E}" type="slidenum">
              <a:rPr lang="es-ES" altLang="es-AR" sz="1200" b="0" smtClean="0"/>
              <a:pPr eaLnBrk="1" hangingPunct="1">
                <a:defRPr/>
              </a:pPr>
              <a:t>9</a:t>
            </a:fld>
            <a:endParaRPr lang="es-ES" altLang="es-AR" sz="1200" b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s-AR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32956-3383-4FD5-AF5F-FACEDE98C449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F2998-AB7C-4890-9EB4-F4B329105292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D726D-3C27-4D8A-BE7A-F057410EC155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54408-E2C1-4065-A10D-814F7E281F6E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4B512-CF34-4989-90B5-5C4E766D4F83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D5385-0A60-4673-823F-1A5A751F52DF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D0979-C9F3-474D-84A9-BCE064954FAA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349F1-6D64-4567-8D40-A5B1D3B64F51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751F0-46E2-4679-8B93-963075A9900A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1AB61-7BBE-43BD-83AB-7E0271316F4C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093E9-B130-4BBC-8318-83920D7AB988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Arial" pitchFamily="34" charset="0"/>
              </a:defRPr>
            </a:lvl1pPr>
          </a:lstStyle>
          <a:p>
            <a:pPr>
              <a:defRPr/>
            </a:pPr>
            <a:fld id="{4DC9A830-51EA-4F44-9E18-82CD13429F13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  <p:pic>
        <p:nvPicPr>
          <p:cNvPr id="2" name="Picture 10" descr="Plancha CAS PP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Iconos presentacion EPP.pd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021388"/>
            <a:ext cx="93186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611188" y="1598613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s-AR" altLang="es-AR" sz="5400" smtClean="0">
                <a:latin typeface="Verdana" pitchFamily="34" charset="0"/>
              </a:rPr>
              <a:t>Resoluci</a:t>
            </a:r>
            <a:r>
              <a:rPr lang="es-AR" altLang="es-AR" sz="5400" smtClean="0">
                <a:latin typeface="Calibri" pitchFamily="34" charset="0"/>
              </a:rPr>
              <a:t>ó</a:t>
            </a:r>
            <a:r>
              <a:rPr lang="es-AR" altLang="es-AR" sz="5400" smtClean="0">
                <a:latin typeface="Verdana" pitchFamily="34" charset="0"/>
              </a:rPr>
              <a:t>n 299/2011</a:t>
            </a:r>
            <a:endParaRPr lang="es-ES" altLang="es-AR" sz="5400" smtClean="0">
              <a:latin typeface="Verdana" pitchFamily="34" charset="0"/>
            </a:endParaRP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31913" y="3573463"/>
            <a:ext cx="6400800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s-AR" altLang="es-AR" sz="2800">
                <a:latin typeface="Verdana" pitchFamily="34" charset="0"/>
              </a:rPr>
              <a:t>Higiene y seguridad en el Trabajo</a:t>
            </a:r>
          </a:p>
        </p:txBody>
      </p:sp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30000"/>
          </a:blip>
          <a:srcRect/>
          <a:stretch>
            <a:fillRect/>
          </a:stretch>
        </p:blipFill>
        <p:spPr bwMode="auto">
          <a:xfrm>
            <a:off x="4000500" y="4913313"/>
            <a:ext cx="1062038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4713" y="5229225"/>
            <a:ext cx="817562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8313" y="5203825"/>
            <a:ext cx="87947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>
            <a:off x="1704975" y="5229225"/>
            <a:ext cx="777875" cy="86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05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1913" y="5203825"/>
            <a:ext cx="7778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Line 11"/>
          <p:cNvSpPr>
            <a:spLocks noChangeShapeType="1"/>
          </p:cNvSpPr>
          <p:nvPr/>
        </p:nvSpPr>
        <p:spPr bwMode="auto">
          <a:xfrm>
            <a:off x="1619250" y="3357563"/>
            <a:ext cx="5761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1484313" y="4508500"/>
            <a:ext cx="6400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s-AR" altLang="es-AR">
                <a:latin typeface="Verdana" pitchFamily="34" charset="0"/>
              </a:rPr>
              <a:t>Superintendencia de Riesgos del Trabajo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Fondo cop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ctángulo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4563" y="5426075"/>
            <a:ext cx="7285037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79388" y="1196975"/>
            <a:ext cx="8821737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s-AR" altLang="es-AR" sz="4800" smtClean="0">
                <a:latin typeface="Verdana" pitchFamily="34" charset="0"/>
              </a:rPr>
              <a:t>Resoluci</a:t>
            </a:r>
            <a:r>
              <a:rPr lang="es-AR" altLang="es-AR" sz="4800" smtClean="0">
                <a:latin typeface="Calibri" pitchFamily="34" charset="0"/>
              </a:rPr>
              <a:t>ó</a:t>
            </a:r>
            <a:r>
              <a:rPr lang="es-AR" altLang="es-AR" sz="4800" smtClean="0">
                <a:latin typeface="Verdana" pitchFamily="34" charset="0"/>
              </a:rPr>
              <a:t>n 299/2011</a:t>
            </a:r>
            <a:endParaRPr lang="es-ES" altLang="es-AR" sz="4800" smtClean="0">
              <a:latin typeface="Verdana" pitchFamily="34" charset="0"/>
            </a:endParaRPr>
          </a:p>
        </p:txBody>
      </p:sp>
      <p:sp>
        <p:nvSpPr>
          <p:cNvPr id="3075" name="Line 7"/>
          <p:cNvSpPr>
            <a:spLocks noChangeShapeType="1"/>
          </p:cNvSpPr>
          <p:nvPr/>
        </p:nvSpPr>
        <p:spPr bwMode="auto">
          <a:xfrm>
            <a:off x="611188" y="2852738"/>
            <a:ext cx="7777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076" name="Line 8"/>
          <p:cNvSpPr>
            <a:spLocks noChangeShapeType="1"/>
          </p:cNvSpPr>
          <p:nvPr/>
        </p:nvSpPr>
        <p:spPr bwMode="auto">
          <a:xfrm>
            <a:off x="611188" y="2924175"/>
            <a:ext cx="77771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620838" y="3429000"/>
            <a:ext cx="5903912" cy="2041525"/>
          </a:xfrm>
          <a:prstGeom prst="rect">
            <a:avLst/>
          </a:prstGeom>
          <a:solidFill>
            <a:srgbClr val="333399">
              <a:alpha val="59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8100" cmpd="dbl">
                <a:solidFill>
                  <a:srgbClr val="3D55C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AR" altLang="en-US" sz="3200" smtClean="0">
                <a:solidFill>
                  <a:schemeClr val="bg1"/>
                </a:solidFill>
              </a:rPr>
              <a:t>“</a:t>
            </a:r>
            <a:r>
              <a:rPr lang="es-AR" altLang="es-AR" sz="3200" smtClean="0">
                <a:solidFill>
                  <a:schemeClr val="bg1"/>
                </a:solidFill>
              </a:rPr>
              <a:t>Reglamenta la provisión de</a:t>
            </a:r>
          </a:p>
          <a:p>
            <a:pPr algn="ctr" eaLnBrk="1" hangingPunct="1">
              <a:defRPr/>
            </a:pPr>
            <a:r>
              <a:rPr lang="es-AR" altLang="es-AR" sz="3200" smtClean="0">
                <a:solidFill>
                  <a:schemeClr val="bg1"/>
                </a:solidFill>
              </a:rPr>
              <a:t>elementos de protección</a:t>
            </a:r>
          </a:p>
          <a:p>
            <a:pPr algn="ctr" eaLnBrk="1" hangingPunct="1">
              <a:defRPr/>
            </a:pPr>
            <a:r>
              <a:rPr lang="es-AR" altLang="es-AR" sz="3200" smtClean="0">
                <a:solidFill>
                  <a:schemeClr val="bg1"/>
                </a:solidFill>
              </a:rPr>
              <a:t>personal certificados a</a:t>
            </a:r>
          </a:p>
          <a:p>
            <a:pPr algn="ctr" eaLnBrk="1" hangingPunct="1">
              <a:defRPr/>
            </a:pPr>
            <a:r>
              <a:rPr lang="es-AR" altLang="es-AR" sz="3200" smtClean="0">
                <a:solidFill>
                  <a:schemeClr val="bg1"/>
                </a:solidFill>
              </a:rPr>
              <a:t>todos los trabajadores</a:t>
            </a:r>
            <a:r>
              <a:rPr lang="es-AR" altLang="en-US" sz="3200" smtClean="0">
                <a:solidFill>
                  <a:schemeClr val="bg1"/>
                </a:solidFill>
              </a:rPr>
              <a:t>”</a:t>
            </a:r>
            <a:endParaRPr lang="es-ES" altLang="es-AR" sz="3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908050"/>
            <a:ext cx="55800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s-AR" altLang="es-AR" sz="3600" i="1" smtClean="0">
                <a:latin typeface="Verdana" pitchFamily="34" charset="0"/>
              </a:rPr>
              <a:t>¿Qué establece?</a:t>
            </a:r>
            <a:endParaRPr lang="es-ES" altLang="es-AR" sz="3600" i="1" smtClean="0"/>
          </a:p>
        </p:txBody>
      </p:sp>
      <p:sp>
        <p:nvSpPr>
          <p:cNvPr id="4099" name="Line 6"/>
          <p:cNvSpPr>
            <a:spLocks noChangeShapeType="1"/>
          </p:cNvSpPr>
          <p:nvPr/>
        </p:nvSpPr>
        <p:spPr bwMode="auto">
          <a:xfrm>
            <a:off x="0" y="1916113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81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611188" y="2197100"/>
            <a:ext cx="7920037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s-ES" altLang="es-AR" sz="2000" b="0" smtClean="0"/>
              <a:t>La obligación de los empleadores de todo el país de llevar un registro individual de cada trabajador donde conste la entrega de los elementos de protección personal certificados, cuando corresponda, y será </a:t>
            </a:r>
            <a:r>
              <a:rPr lang="es-ES" altLang="es-AR" sz="1800" b="0" smtClean="0"/>
              <a:t>obligación del </a:t>
            </a:r>
            <a:r>
              <a:rPr lang="es-ES" altLang="es-AR" sz="1800" smtClean="0"/>
              <a:t>Servicio de Seguridad e Higiene</a:t>
            </a:r>
            <a:r>
              <a:rPr lang="es-ES" altLang="es-AR" sz="1800" b="0" smtClean="0"/>
              <a:t> indicar el elemento de protección personal que deberá usar el trabajador. De no contar con el servicio, la </a:t>
            </a:r>
            <a:r>
              <a:rPr lang="es-ES" altLang="es-AR" sz="1800" smtClean="0"/>
              <a:t>ART</a:t>
            </a:r>
            <a:r>
              <a:rPr lang="es-ES" altLang="es-AR" sz="1800" b="0" smtClean="0"/>
              <a:t> deberá prestar ese asesoramiento.</a:t>
            </a:r>
          </a:p>
          <a:p>
            <a:pPr eaLnBrk="1" hangingPunct="1">
              <a:defRPr/>
            </a:pPr>
            <a:endParaRPr lang="es-AR" altLang="es-AR" sz="2000" b="0" smtClean="0"/>
          </a:p>
          <a:p>
            <a:pPr eaLnBrk="1" hangingPunct="1">
              <a:defRPr/>
            </a:pPr>
            <a:r>
              <a:rPr lang="es-AR" altLang="es-AR" sz="2000" b="0" smtClean="0"/>
              <a:t>Contribuye</a:t>
            </a:r>
            <a:r>
              <a:rPr lang="es-ES" altLang="es-AR" sz="2000" b="0" smtClean="0"/>
              <a:t> a eliminar o al menos reducir la competencia desleal practicada por fabricantes e importadores de Elementos de Protección Personal cuyo productos carecen del aval de la calidad que significa la certificación.</a:t>
            </a:r>
          </a:p>
        </p:txBody>
      </p:sp>
      <p:sp>
        <p:nvSpPr>
          <p:cNvPr id="4101" name="Oval 8"/>
          <p:cNvSpPr>
            <a:spLocks noChangeArrowheads="1"/>
          </p:cNvSpPr>
          <p:nvPr/>
        </p:nvSpPr>
        <p:spPr bwMode="auto">
          <a:xfrm>
            <a:off x="323850" y="2276475"/>
            <a:ext cx="217488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AR">
              <a:ea typeface="ＭＳ Ｐゴシック" charset="0"/>
            </a:endParaRPr>
          </a:p>
        </p:txBody>
      </p:sp>
      <p:sp>
        <p:nvSpPr>
          <p:cNvPr id="4102" name="Oval 10"/>
          <p:cNvSpPr>
            <a:spLocks noChangeArrowheads="1"/>
          </p:cNvSpPr>
          <p:nvPr/>
        </p:nvSpPr>
        <p:spPr bwMode="auto">
          <a:xfrm>
            <a:off x="323850" y="4365625"/>
            <a:ext cx="217488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AR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0" y="908050"/>
            <a:ext cx="71643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s-AR" sz="3600" i="1">
                <a:latin typeface="Verdana" charset="0"/>
                <a:ea typeface="ＭＳ Ｐゴシック" charset="0"/>
              </a:rPr>
              <a:t>Objetivos y considerandos</a:t>
            </a:r>
            <a:endParaRPr lang="es-ES" sz="3600" i="1">
              <a:ea typeface="ＭＳ Ｐゴシック" charset="0"/>
            </a:endParaRPr>
          </a:p>
        </p:txBody>
      </p:sp>
      <p:sp>
        <p:nvSpPr>
          <p:cNvPr id="5123" name="Line 6"/>
          <p:cNvSpPr>
            <a:spLocks noChangeShapeType="1"/>
          </p:cNvSpPr>
          <p:nvPr/>
        </p:nvSpPr>
        <p:spPr bwMode="auto">
          <a:xfrm>
            <a:off x="0" y="1916113"/>
            <a:ext cx="7235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81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477838" y="2205038"/>
            <a:ext cx="819785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s-ES" altLang="es-AR" sz="1800" b="0" smtClean="0"/>
              <a:t>Reducción de la siniestralidad a través de la prevención de los riesgos</a:t>
            </a:r>
          </a:p>
          <a:p>
            <a:pPr eaLnBrk="1" hangingPunct="1">
              <a:defRPr/>
            </a:pPr>
            <a:r>
              <a:rPr lang="es-ES" altLang="es-AR" sz="1800" b="0" smtClean="0"/>
              <a:t>derivados del trabajo.</a:t>
            </a:r>
            <a:r>
              <a:rPr lang="es-ES" altLang="es-AR" sz="1800" smtClean="0"/>
              <a:t> </a:t>
            </a:r>
          </a:p>
          <a:p>
            <a:pPr eaLnBrk="1" hangingPunct="1">
              <a:defRPr/>
            </a:pPr>
            <a:endParaRPr lang="es-AR" altLang="es-AR" sz="1800" smtClean="0"/>
          </a:p>
          <a:p>
            <a:pPr eaLnBrk="1" hangingPunct="1">
              <a:defRPr/>
            </a:pPr>
            <a:r>
              <a:rPr lang="es-ES" altLang="es-AR" sz="1800" b="0" smtClean="0"/>
              <a:t>Los equipos de protección individual de los trabajadores</a:t>
            </a:r>
            <a:r>
              <a:rPr lang="es-ES" altLang="es-AR" sz="1800" smtClean="0"/>
              <a:t> </a:t>
            </a:r>
            <a:r>
              <a:rPr lang="es-ES" altLang="es-AR" sz="1800" b="0" smtClean="0"/>
              <a:t>son factores que</a:t>
            </a:r>
          </a:p>
          <a:p>
            <a:pPr eaLnBrk="1" hangingPunct="1">
              <a:defRPr/>
            </a:pPr>
            <a:r>
              <a:rPr lang="es-ES" altLang="es-AR" sz="1800" b="0" smtClean="0"/>
              <a:t>deben ser considerados primordialmente a los fines de reglamentar las</a:t>
            </a:r>
          </a:p>
          <a:p>
            <a:pPr eaLnBrk="1" hangingPunct="1">
              <a:defRPr/>
            </a:pPr>
            <a:r>
              <a:rPr lang="es-ES" altLang="es-AR" sz="1800" b="0" smtClean="0"/>
              <a:t>condiciones de seguridad en los ámbitos de trabajo.</a:t>
            </a:r>
            <a:endParaRPr lang="es-ES" altLang="es-AR" sz="1800" smtClean="0"/>
          </a:p>
          <a:p>
            <a:pPr eaLnBrk="1" hangingPunct="1">
              <a:defRPr/>
            </a:pPr>
            <a:endParaRPr lang="es-AR" altLang="es-AR" sz="1800" smtClean="0"/>
          </a:p>
          <a:p>
            <a:pPr eaLnBrk="1" hangingPunct="1">
              <a:defRPr/>
            </a:pPr>
            <a:r>
              <a:rPr lang="es-ES" altLang="es-AR" sz="1800" b="0" smtClean="0"/>
              <a:t>Todo empleador debe adoptar y poner en práctica las medidas adecuadas</a:t>
            </a:r>
          </a:p>
          <a:p>
            <a:pPr eaLnBrk="1" hangingPunct="1">
              <a:defRPr/>
            </a:pPr>
            <a:r>
              <a:rPr lang="es-ES" altLang="es-AR" sz="1800" b="0" smtClean="0"/>
              <a:t>de higiene y seguridad para proteger la vida y la integridad de los trabajadores,</a:t>
            </a:r>
          </a:p>
          <a:p>
            <a:pPr eaLnBrk="1" hangingPunct="1">
              <a:defRPr/>
            </a:pPr>
            <a:r>
              <a:rPr lang="es-ES" altLang="es-AR" sz="1800" b="0" smtClean="0"/>
              <a:t>especialmente en lo relativo al suministro y mantenimiento de los equipos</a:t>
            </a:r>
          </a:p>
          <a:p>
            <a:pPr eaLnBrk="1" hangingPunct="1">
              <a:defRPr/>
            </a:pPr>
            <a:r>
              <a:rPr lang="es-ES" altLang="es-AR" sz="1800" b="0" smtClean="0"/>
              <a:t>de protección personal.</a:t>
            </a:r>
            <a:r>
              <a:rPr lang="es-ES" altLang="es-AR" sz="1800" smtClean="0"/>
              <a:t> </a:t>
            </a:r>
          </a:p>
          <a:p>
            <a:pPr eaLnBrk="1" hangingPunct="1">
              <a:defRPr/>
            </a:pPr>
            <a:endParaRPr lang="es-AR" altLang="es-AR" sz="1800" smtClean="0"/>
          </a:p>
          <a:p>
            <a:pPr eaLnBrk="1" hangingPunct="1">
              <a:defRPr/>
            </a:pPr>
            <a:r>
              <a:rPr lang="es-ES" altLang="es-AR" sz="1800" b="0" smtClean="0"/>
              <a:t>Adoptar las reglamentaciones que procuren la provisión de elementos de</a:t>
            </a:r>
          </a:p>
          <a:p>
            <a:pPr eaLnBrk="1" hangingPunct="1">
              <a:defRPr/>
            </a:pPr>
            <a:r>
              <a:rPr lang="es-ES" altLang="es-AR" sz="1800" b="0" smtClean="0"/>
              <a:t>protección personal confiables a los trabajadores. </a:t>
            </a:r>
            <a:endParaRPr lang="es-AR" altLang="es-AR" sz="1800" b="0" smtClean="0"/>
          </a:p>
          <a:p>
            <a:pPr eaLnBrk="1" hangingPunct="1">
              <a:defRPr/>
            </a:pPr>
            <a:endParaRPr lang="es-AR" altLang="es-AR" sz="1800" b="0" smtClean="0"/>
          </a:p>
          <a:p>
            <a:pPr eaLnBrk="1" hangingPunct="1">
              <a:defRPr/>
            </a:pPr>
            <a:endParaRPr lang="es-ES" altLang="es-AR" sz="1800" b="0" smtClean="0"/>
          </a:p>
        </p:txBody>
      </p:sp>
      <p:sp>
        <p:nvSpPr>
          <p:cNvPr id="5125" name="Oval 8"/>
          <p:cNvSpPr>
            <a:spLocks noChangeArrowheads="1"/>
          </p:cNvSpPr>
          <p:nvPr/>
        </p:nvSpPr>
        <p:spPr bwMode="auto">
          <a:xfrm>
            <a:off x="250825" y="2276475"/>
            <a:ext cx="217488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AR">
              <a:ea typeface="ＭＳ Ｐゴシック" charset="0"/>
            </a:endParaRPr>
          </a:p>
        </p:txBody>
      </p:sp>
      <p:sp>
        <p:nvSpPr>
          <p:cNvPr id="5126" name="Oval 9"/>
          <p:cNvSpPr>
            <a:spLocks noChangeArrowheads="1"/>
          </p:cNvSpPr>
          <p:nvPr/>
        </p:nvSpPr>
        <p:spPr bwMode="auto">
          <a:xfrm>
            <a:off x="250825" y="3141663"/>
            <a:ext cx="217488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AR">
              <a:ea typeface="ＭＳ Ｐゴシック" charset="0"/>
            </a:endParaRPr>
          </a:p>
        </p:txBody>
      </p:sp>
      <p:sp>
        <p:nvSpPr>
          <p:cNvPr id="5127" name="Oval 10"/>
          <p:cNvSpPr>
            <a:spLocks noChangeArrowheads="1"/>
          </p:cNvSpPr>
          <p:nvPr/>
        </p:nvSpPr>
        <p:spPr bwMode="auto">
          <a:xfrm>
            <a:off x="250825" y="4221163"/>
            <a:ext cx="217488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AR">
              <a:ea typeface="ＭＳ Ｐゴシック" charset="0"/>
            </a:endParaRPr>
          </a:p>
        </p:txBody>
      </p:sp>
      <p:sp>
        <p:nvSpPr>
          <p:cNvPr id="5128" name="Oval 11"/>
          <p:cNvSpPr>
            <a:spLocks noChangeArrowheads="1"/>
          </p:cNvSpPr>
          <p:nvPr/>
        </p:nvSpPr>
        <p:spPr bwMode="auto">
          <a:xfrm>
            <a:off x="250825" y="5589588"/>
            <a:ext cx="217488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AR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ChangeArrowheads="1"/>
          </p:cNvSpPr>
          <p:nvPr/>
        </p:nvSpPr>
        <p:spPr bwMode="auto">
          <a:xfrm>
            <a:off x="431800" y="2205038"/>
            <a:ext cx="8820150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s-ES" altLang="es-AR" sz="1800" b="0" smtClean="0"/>
              <a:t>La forma objetiva de demostrar la conformidad de los elementos de protección</a:t>
            </a:r>
          </a:p>
          <a:p>
            <a:pPr eaLnBrk="1" hangingPunct="1">
              <a:defRPr/>
            </a:pPr>
            <a:r>
              <a:rPr lang="es-ES" altLang="es-AR" sz="1800" b="0" smtClean="0"/>
              <a:t>personal con normas de calidad, seguridad, eficiencia, desempeño, buenas</a:t>
            </a:r>
          </a:p>
          <a:p>
            <a:pPr eaLnBrk="1" hangingPunct="1">
              <a:defRPr/>
            </a:pPr>
            <a:r>
              <a:rPr lang="es-ES" altLang="es-AR" sz="1800" b="0" smtClean="0"/>
              <a:t>prácticas de manufactura y comerciales, es la certificación por un tercero</a:t>
            </a:r>
          </a:p>
          <a:p>
            <a:pPr eaLnBrk="1" hangingPunct="1">
              <a:defRPr/>
            </a:pPr>
            <a:r>
              <a:rPr lang="es-ES" altLang="es-AR" sz="1800" b="0" smtClean="0"/>
              <a:t>especializado y confiable.</a:t>
            </a:r>
            <a:endParaRPr lang="es-ES" altLang="es-AR" sz="1800" smtClean="0"/>
          </a:p>
          <a:p>
            <a:pPr eaLnBrk="1" hangingPunct="1">
              <a:defRPr/>
            </a:pPr>
            <a:endParaRPr lang="es-AR" altLang="es-AR" sz="1800" smtClean="0"/>
          </a:p>
          <a:p>
            <a:pPr eaLnBrk="1" hangingPunct="1">
              <a:defRPr/>
            </a:pPr>
            <a:r>
              <a:rPr lang="es-ES" altLang="es-AR" sz="1800" b="0" smtClean="0"/>
              <a:t>A nivel internacional, se encuentra adoptado este mecanismo para lograr los</a:t>
            </a:r>
          </a:p>
          <a:p>
            <a:pPr eaLnBrk="1" hangingPunct="1">
              <a:defRPr/>
            </a:pPr>
            <a:r>
              <a:rPr lang="es-ES" altLang="es-AR" sz="1800" b="0" smtClean="0"/>
              <a:t>fines mencionados.</a:t>
            </a:r>
          </a:p>
          <a:p>
            <a:pPr eaLnBrk="1" hangingPunct="1">
              <a:defRPr/>
            </a:pPr>
            <a:endParaRPr lang="es-AR" altLang="es-AR" sz="1800" b="0" smtClean="0"/>
          </a:p>
          <a:p>
            <a:pPr eaLnBrk="1" hangingPunct="1">
              <a:defRPr/>
            </a:pPr>
            <a:r>
              <a:rPr lang="es-ES" altLang="es-AR" sz="1800" b="0" smtClean="0"/>
              <a:t>Al respecto, mediante la Resolución N° 896 de la Secretaría de Industria, </a:t>
            </a:r>
          </a:p>
          <a:p>
            <a:pPr eaLnBrk="1" hangingPunct="1">
              <a:defRPr/>
            </a:pPr>
            <a:r>
              <a:rPr lang="es-ES" altLang="es-AR" sz="1800" b="0" smtClean="0"/>
              <a:t>Comercio y Minería se establecieron los requisitos esenciales que deberán cumplir los equipos, medios y elementos de protección personal que se quieran comercializar en el  país, entre los cuales se estableció la certificación de producto por marca de conformidad o lote.</a:t>
            </a:r>
            <a:r>
              <a:rPr lang="es-ES" altLang="es-AR" sz="1800" smtClean="0"/>
              <a:t> </a:t>
            </a:r>
          </a:p>
        </p:txBody>
      </p:sp>
      <p:sp>
        <p:nvSpPr>
          <p:cNvPr id="6147" name="Rectangle 11"/>
          <p:cNvSpPr>
            <a:spLocks noChangeArrowheads="1"/>
          </p:cNvSpPr>
          <p:nvPr/>
        </p:nvSpPr>
        <p:spPr bwMode="auto">
          <a:xfrm>
            <a:off x="0" y="908050"/>
            <a:ext cx="71643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s-AR" sz="3600" i="1">
                <a:latin typeface="Verdana" charset="0"/>
                <a:ea typeface="ＭＳ Ｐゴシック" charset="0"/>
              </a:rPr>
              <a:t>Objetivos y considerandos</a:t>
            </a:r>
            <a:endParaRPr lang="es-ES" sz="3600" i="1">
              <a:ea typeface="ＭＳ Ｐゴシック" charset="0"/>
            </a:endParaRPr>
          </a:p>
        </p:txBody>
      </p:sp>
      <p:sp>
        <p:nvSpPr>
          <p:cNvPr id="6148" name="Line 12"/>
          <p:cNvSpPr>
            <a:spLocks noChangeShapeType="1"/>
          </p:cNvSpPr>
          <p:nvPr/>
        </p:nvSpPr>
        <p:spPr bwMode="auto">
          <a:xfrm>
            <a:off x="0" y="1916113"/>
            <a:ext cx="7235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81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6149" name="Oval 13"/>
          <p:cNvSpPr>
            <a:spLocks noChangeArrowheads="1"/>
          </p:cNvSpPr>
          <p:nvPr/>
        </p:nvSpPr>
        <p:spPr bwMode="auto">
          <a:xfrm>
            <a:off x="179388" y="2276475"/>
            <a:ext cx="217487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AR">
              <a:ea typeface="ＭＳ Ｐゴシック" charset="0"/>
            </a:endParaRPr>
          </a:p>
        </p:txBody>
      </p:sp>
      <p:sp>
        <p:nvSpPr>
          <p:cNvPr id="6150" name="Oval 14"/>
          <p:cNvSpPr>
            <a:spLocks noChangeArrowheads="1"/>
          </p:cNvSpPr>
          <p:nvPr/>
        </p:nvSpPr>
        <p:spPr bwMode="auto">
          <a:xfrm>
            <a:off x="179388" y="3644900"/>
            <a:ext cx="217487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AR">
              <a:ea typeface="ＭＳ Ｐゴシック" charset="0"/>
            </a:endParaRPr>
          </a:p>
        </p:txBody>
      </p:sp>
      <p:sp>
        <p:nvSpPr>
          <p:cNvPr id="6151" name="Oval 15"/>
          <p:cNvSpPr>
            <a:spLocks noChangeArrowheads="1"/>
          </p:cNvSpPr>
          <p:nvPr/>
        </p:nvSpPr>
        <p:spPr bwMode="auto">
          <a:xfrm>
            <a:off x="179388" y="4508500"/>
            <a:ext cx="217487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AR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ChangeArrowheads="1"/>
          </p:cNvSpPr>
          <p:nvPr/>
        </p:nvSpPr>
        <p:spPr bwMode="auto">
          <a:xfrm>
            <a:off x="0" y="908050"/>
            <a:ext cx="71643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s-AR" sz="3600" i="1">
                <a:latin typeface="Verdana" charset="0"/>
                <a:ea typeface="ＭＳ Ｐゴシック" charset="0"/>
              </a:rPr>
              <a:t>Objetivos y considerandos</a:t>
            </a:r>
            <a:endParaRPr lang="es-ES" sz="3600" i="1">
              <a:ea typeface="ＭＳ Ｐゴシック" charset="0"/>
            </a:endParaRPr>
          </a:p>
        </p:txBody>
      </p:sp>
      <p:sp>
        <p:nvSpPr>
          <p:cNvPr id="7171" name="Line 9"/>
          <p:cNvSpPr>
            <a:spLocks noChangeShapeType="1"/>
          </p:cNvSpPr>
          <p:nvPr/>
        </p:nvSpPr>
        <p:spPr bwMode="auto">
          <a:xfrm>
            <a:off x="0" y="1916113"/>
            <a:ext cx="7235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81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395288" y="2349500"/>
            <a:ext cx="8280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s-ES" altLang="es-AR" sz="1800" b="0" smtClean="0"/>
              <a:t>La S.R.T. tendrá como función especial, entre otras: </a:t>
            </a:r>
            <a:r>
              <a:rPr lang="es-ES" altLang="en-US" sz="1800" b="0" smtClean="0"/>
              <a:t>“</a:t>
            </a:r>
            <a:r>
              <a:rPr lang="es-ES" altLang="es-AR" sz="1800" b="0" smtClean="0"/>
              <a:t>Controlar el cumplimiento de las normas de higiene y seguridad en el trabajo pudiendo dictar las disposiciones complementarias que resulten de delegaciones de esta ley o de los Decretos reglamentarios</a:t>
            </a:r>
            <a:r>
              <a:rPr lang="es-ES" altLang="en-US" sz="1800" b="0" smtClean="0"/>
              <a:t>”</a:t>
            </a:r>
            <a:r>
              <a:rPr lang="es-ES" altLang="es-AR" sz="1800" b="0" smtClean="0"/>
              <a:t>.</a:t>
            </a:r>
            <a:r>
              <a:rPr lang="es-ES" altLang="es-AR" sz="1800" smtClean="0"/>
              <a:t> </a:t>
            </a:r>
          </a:p>
        </p:txBody>
      </p:sp>
      <p:sp>
        <p:nvSpPr>
          <p:cNvPr id="7173" name="Oval 11"/>
          <p:cNvSpPr>
            <a:spLocks noChangeArrowheads="1"/>
          </p:cNvSpPr>
          <p:nvPr/>
        </p:nvSpPr>
        <p:spPr bwMode="auto">
          <a:xfrm>
            <a:off x="179388" y="2420938"/>
            <a:ext cx="217487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AR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0" y="908050"/>
            <a:ext cx="71643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s-AR" sz="3600" i="1">
                <a:latin typeface="Verdana" charset="0"/>
                <a:ea typeface="ＭＳ Ｐゴシック" charset="0"/>
              </a:rPr>
              <a:t>Resultados</a:t>
            </a:r>
            <a:endParaRPr lang="es-ES" sz="3600" i="1">
              <a:ea typeface="ＭＳ Ｐゴシック" charset="0"/>
            </a:endParaRPr>
          </a:p>
        </p:txBody>
      </p:sp>
      <p:sp>
        <p:nvSpPr>
          <p:cNvPr id="8195" name="Line 7"/>
          <p:cNvSpPr>
            <a:spLocks noChangeShapeType="1"/>
          </p:cNvSpPr>
          <p:nvPr/>
        </p:nvSpPr>
        <p:spPr bwMode="auto">
          <a:xfrm>
            <a:off x="0" y="1916113"/>
            <a:ext cx="3348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81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395288" y="2182813"/>
            <a:ext cx="8462962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s-ES" altLang="es-AR" sz="1800" b="0" dirty="0" smtClean="0"/>
              <a:t>Los elementos de protección personal suministrados por los empleadores a los trabajadores deberán contar, en los casos sea obligatorio (calzado, cascos, guantes y arneses de seguridad, protección ocular </a:t>
            </a:r>
            <a:r>
              <a:rPr lang="es-ES" altLang="es-AR" sz="1800" b="0" smtClean="0"/>
              <a:t>y auditiva), </a:t>
            </a:r>
            <a:r>
              <a:rPr lang="es-ES" altLang="es-AR" sz="1800" b="0" dirty="0" smtClean="0"/>
              <a:t>con la certificación emitida por aquellos Organismos que hayan sido reconocidos para la emisión de certificaciones de producto, por marca de conformidad o lote, según la resolución de la entonces Secretaría de Industria, Comercio y Minería (S.I.C. y M.) N° 896 de fecha 6 de diciembre de 1999.</a:t>
            </a:r>
            <a:r>
              <a:rPr lang="es-ES" altLang="es-AR" sz="1800" dirty="0" smtClean="0"/>
              <a:t> </a:t>
            </a:r>
          </a:p>
          <a:p>
            <a:pPr eaLnBrk="1" hangingPunct="1">
              <a:defRPr/>
            </a:pPr>
            <a:endParaRPr lang="es-AR" altLang="es-AR" sz="1800" dirty="0" smtClean="0"/>
          </a:p>
          <a:p>
            <a:pPr eaLnBrk="1" hangingPunct="1">
              <a:defRPr/>
            </a:pPr>
            <a:r>
              <a:rPr lang="es-ES" altLang="es-AR" sz="1800" b="0" dirty="0" smtClean="0"/>
              <a:t>Creación del formulario </a:t>
            </a:r>
            <a:r>
              <a:rPr lang="es-ES" altLang="en-US" sz="1800" b="0" dirty="0" smtClean="0"/>
              <a:t>“</a:t>
            </a:r>
            <a:r>
              <a:rPr lang="es-ES" altLang="ja-JP" sz="1800" dirty="0" smtClean="0"/>
              <a:t>Constancia de Entrega de Ropa de Trabajo y Elementos de Protección Personal</a:t>
            </a:r>
            <a:r>
              <a:rPr lang="es-ES" altLang="en-US" sz="1800" b="0" dirty="0" smtClean="0"/>
              <a:t>”</a:t>
            </a:r>
            <a:r>
              <a:rPr lang="es-ES" altLang="ja-JP" sz="1800" b="0" dirty="0" smtClean="0"/>
              <a:t> de uso obligatorio para los empleadores.</a:t>
            </a:r>
          </a:p>
          <a:p>
            <a:pPr eaLnBrk="1" hangingPunct="1">
              <a:defRPr/>
            </a:pPr>
            <a:endParaRPr lang="es-ES" altLang="es-AR" sz="1800" b="0" dirty="0" smtClean="0"/>
          </a:p>
          <a:p>
            <a:pPr eaLnBrk="1" hangingPunct="1">
              <a:defRPr/>
            </a:pPr>
            <a:r>
              <a:rPr lang="es-ES" altLang="es-AR" sz="1800" b="0" dirty="0" smtClean="0"/>
              <a:t>	Deberá completarse un formulario por cada trabajador en donde se 	registrarán las respectivas entregas de ropa de trabajo y elementos de 	protección personal.</a:t>
            </a:r>
          </a:p>
          <a:p>
            <a:pPr eaLnBrk="1" hangingPunct="1">
              <a:defRPr/>
            </a:pPr>
            <a:endParaRPr lang="es-AR" altLang="es-AR" sz="1800" b="0" dirty="0" smtClean="0"/>
          </a:p>
          <a:p>
            <a:pPr eaLnBrk="1" hangingPunct="1">
              <a:defRPr/>
            </a:pPr>
            <a:endParaRPr lang="es-ES" altLang="es-AR" sz="1800" b="0" dirty="0" smtClean="0"/>
          </a:p>
        </p:txBody>
      </p:sp>
      <p:sp>
        <p:nvSpPr>
          <p:cNvPr id="8197" name="Oval 9"/>
          <p:cNvSpPr>
            <a:spLocks noChangeArrowheads="1"/>
          </p:cNvSpPr>
          <p:nvPr/>
        </p:nvSpPr>
        <p:spPr bwMode="auto">
          <a:xfrm>
            <a:off x="179388" y="2276475"/>
            <a:ext cx="217487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AR">
              <a:ea typeface="ＭＳ Ｐゴシック" charset="0"/>
            </a:endParaRPr>
          </a:p>
        </p:txBody>
      </p:sp>
      <p:sp>
        <p:nvSpPr>
          <p:cNvPr id="8198" name="Oval 10"/>
          <p:cNvSpPr>
            <a:spLocks noChangeArrowheads="1"/>
          </p:cNvSpPr>
          <p:nvPr/>
        </p:nvSpPr>
        <p:spPr bwMode="auto">
          <a:xfrm>
            <a:off x="179388" y="4437063"/>
            <a:ext cx="217487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AR">
              <a:ea typeface="ＭＳ Ｐゴシック" charset="0"/>
            </a:endParaRPr>
          </a:p>
        </p:txBody>
      </p:sp>
      <p:sp>
        <p:nvSpPr>
          <p:cNvPr id="8199" name="Oval 11"/>
          <p:cNvSpPr>
            <a:spLocks noChangeArrowheads="1"/>
          </p:cNvSpPr>
          <p:nvPr/>
        </p:nvSpPr>
        <p:spPr bwMode="auto">
          <a:xfrm>
            <a:off x="1042988" y="5300663"/>
            <a:ext cx="217487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AR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0" y="90805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s-AR" sz="3600" i="1">
                <a:latin typeface="Verdana" charset="0"/>
                <a:ea typeface="ＭＳ Ｐゴシック" charset="0"/>
              </a:rPr>
              <a:t>Formulario </a:t>
            </a:r>
            <a:r>
              <a:rPr lang="es-AR" sz="2000" i="1">
                <a:latin typeface="Verdana" charset="0"/>
                <a:ea typeface="ＭＳ Ｐゴシック" charset="0"/>
              </a:rPr>
              <a:t>(Uno por cada trabajador)</a:t>
            </a:r>
            <a:r>
              <a:rPr lang="es-AR" sz="3600" i="1">
                <a:latin typeface="Verdana" charset="0"/>
                <a:ea typeface="ＭＳ Ｐゴシック" charset="0"/>
              </a:rPr>
              <a:t> </a:t>
            </a:r>
            <a:endParaRPr lang="es-ES" sz="3600" i="1">
              <a:ea typeface="ＭＳ Ｐゴシック" charset="0"/>
            </a:endParaRPr>
          </a:p>
        </p:txBody>
      </p:sp>
      <p:sp>
        <p:nvSpPr>
          <p:cNvPr id="9219" name="Line 7"/>
          <p:cNvSpPr>
            <a:spLocks noChangeShapeType="1"/>
          </p:cNvSpPr>
          <p:nvPr/>
        </p:nvSpPr>
        <p:spPr bwMode="auto">
          <a:xfrm>
            <a:off x="0" y="1916113"/>
            <a:ext cx="7092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81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14344" name="Picture 8" descr="cuad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989138"/>
            <a:ext cx="87852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 Box 9"/>
          <p:cNvSpPr txBox="1">
            <a:spLocks noChangeArrowheads="1"/>
          </p:cNvSpPr>
          <p:nvPr/>
        </p:nvSpPr>
        <p:spPr bwMode="auto">
          <a:xfrm rot="-1646384">
            <a:off x="250825" y="3500438"/>
            <a:ext cx="1089025" cy="425450"/>
          </a:xfrm>
          <a:prstGeom prst="rect">
            <a:avLst/>
          </a:prstGeom>
          <a:solidFill>
            <a:schemeClr val="bg1"/>
          </a:solidFill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s-AR" altLang="es-AR" sz="2000" smtClean="0">
                <a:solidFill>
                  <a:srgbClr val="FF3300"/>
                </a:solidFill>
              </a:rPr>
              <a:t>Código</a:t>
            </a:r>
            <a:endParaRPr lang="es-ES" altLang="es-AR" sz="2000" smtClean="0">
              <a:solidFill>
                <a:srgbClr val="FF3300"/>
              </a:solidFill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 rot="-1646384">
            <a:off x="1116013" y="3644900"/>
            <a:ext cx="2103437" cy="730250"/>
          </a:xfrm>
          <a:prstGeom prst="rect">
            <a:avLst/>
          </a:prstGeom>
          <a:solidFill>
            <a:schemeClr val="bg1"/>
          </a:solidFill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AR" altLang="es-AR" sz="2000" smtClean="0">
                <a:solidFill>
                  <a:srgbClr val="FF3300"/>
                </a:solidFill>
              </a:rPr>
              <a:t>Descripción del</a:t>
            </a:r>
          </a:p>
          <a:p>
            <a:pPr algn="ctr" eaLnBrk="1" hangingPunct="1">
              <a:defRPr/>
            </a:pPr>
            <a:r>
              <a:rPr lang="es-AR" altLang="es-AR" sz="2000" smtClean="0">
                <a:solidFill>
                  <a:srgbClr val="FF3300"/>
                </a:solidFill>
              </a:rPr>
              <a:t>producto</a:t>
            </a:r>
            <a:endParaRPr lang="es-ES" altLang="es-AR" sz="2000" smtClean="0">
              <a:solidFill>
                <a:srgbClr val="FF3300"/>
              </a:solidFill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135145" y="3357563"/>
            <a:ext cx="2326278" cy="23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AR" altLang="es-AR" sz="1600" dirty="0" smtClean="0">
                <a:solidFill>
                  <a:srgbClr val="FF3300"/>
                </a:solidFill>
              </a:rPr>
              <a:t>Para:</a:t>
            </a:r>
          </a:p>
          <a:p>
            <a:pPr algn="ctr" eaLnBrk="1" hangingPunct="1">
              <a:defRPr/>
            </a:pPr>
            <a:r>
              <a:rPr lang="es-AR" altLang="es-AR" sz="1600" dirty="0" smtClean="0">
                <a:solidFill>
                  <a:srgbClr val="FF3300"/>
                </a:solidFill>
              </a:rPr>
              <a:t>Calzado de</a:t>
            </a:r>
          </a:p>
          <a:p>
            <a:pPr algn="ctr" eaLnBrk="1" hangingPunct="1">
              <a:defRPr/>
            </a:pPr>
            <a:r>
              <a:rPr lang="es-AR" altLang="es-AR" sz="1600" dirty="0" smtClean="0">
                <a:solidFill>
                  <a:srgbClr val="FF3300"/>
                </a:solidFill>
              </a:rPr>
              <a:t>Seguridad,</a:t>
            </a:r>
          </a:p>
          <a:p>
            <a:pPr algn="ctr" eaLnBrk="1" hangingPunct="1">
              <a:defRPr/>
            </a:pPr>
            <a:r>
              <a:rPr lang="es-AR" altLang="es-AR" sz="1600" dirty="0" smtClean="0">
                <a:solidFill>
                  <a:srgbClr val="FF3300"/>
                </a:solidFill>
              </a:rPr>
              <a:t>Cascos,</a:t>
            </a:r>
          </a:p>
          <a:p>
            <a:pPr algn="ctr" eaLnBrk="1" hangingPunct="1">
              <a:defRPr/>
            </a:pPr>
            <a:r>
              <a:rPr lang="es-AR" altLang="es-AR" sz="1600" dirty="0" smtClean="0">
                <a:solidFill>
                  <a:srgbClr val="FF3300"/>
                </a:solidFill>
              </a:rPr>
              <a:t>Guantes,</a:t>
            </a:r>
          </a:p>
          <a:p>
            <a:pPr algn="ctr" eaLnBrk="1" hangingPunct="1">
              <a:defRPr/>
            </a:pPr>
            <a:r>
              <a:rPr lang="es-AR" altLang="es-AR" sz="1600" dirty="0" smtClean="0">
                <a:solidFill>
                  <a:srgbClr val="FF3300"/>
                </a:solidFill>
              </a:rPr>
              <a:t>Protección</a:t>
            </a:r>
          </a:p>
          <a:p>
            <a:pPr algn="ctr" eaLnBrk="1" hangingPunct="1">
              <a:defRPr/>
            </a:pPr>
            <a:r>
              <a:rPr lang="es-AR" altLang="es-AR" sz="1600" dirty="0" smtClean="0">
                <a:solidFill>
                  <a:srgbClr val="FF3300"/>
                </a:solidFill>
              </a:rPr>
              <a:t>Visual</a:t>
            </a:r>
          </a:p>
          <a:p>
            <a:pPr algn="ctr" eaLnBrk="1" hangingPunct="1">
              <a:defRPr/>
            </a:pPr>
            <a:r>
              <a:rPr lang="es-AR" altLang="es-AR" sz="1600" dirty="0" smtClean="0">
                <a:solidFill>
                  <a:srgbClr val="FF3300"/>
                </a:solidFill>
              </a:rPr>
              <a:t>Auditiva</a:t>
            </a:r>
          </a:p>
          <a:p>
            <a:pPr algn="ctr" eaLnBrk="1" hangingPunct="1">
              <a:defRPr/>
            </a:pPr>
            <a:r>
              <a:rPr lang="es-AR" altLang="es-AR" sz="1600" dirty="0" smtClean="0">
                <a:solidFill>
                  <a:srgbClr val="FF3300"/>
                </a:solidFill>
              </a:rPr>
              <a:t>Arneses </a:t>
            </a:r>
            <a:r>
              <a:rPr lang="es-AR" altLang="es-AR" sz="1600" smtClean="0">
                <a:solidFill>
                  <a:srgbClr val="FF3300"/>
                </a:solidFill>
              </a:rPr>
              <a:t>de seguridad</a:t>
            </a:r>
            <a:endParaRPr lang="es-ES" altLang="es-AR" sz="160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  <p:bldP spid="14346" grpId="0" animBg="1"/>
      <p:bldP spid="143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0" y="908050"/>
            <a:ext cx="42116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s-AR" sz="3600" i="1">
                <a:latin typeface="Verdana" charset="0"/>
                <a:ea typeface="ＭＳ Ｐゴシック" charset="0"/>
              </a:rPr>
              <a:t>Conclusiones </a:t>
            </a:r>
            <a:endParaRPr lang="es-ES" sz="3600" i="1">
              <a:ea typeface="ＭＳ Ｐゴシック" charset="0"/>
            </a:endParaRPr>
          </a:p>
        </p:txBody>
      </p:sp>
      <p:sp>
        <p:nvSpPr>
          <p:cNvPr id="10243" name="Line 5"/>
          <p:cNvSpPr>
            <a:spLocks noChangeShapeType="1"/>
          </p:cNvSpPr>
          <p:nvPr/>
        </p:nvSpPr>
        <p:spPr bwMode="auto">
          <a:xfrm>
            <a:off x="0" y="1916113"/>
            <a:ext cx="3348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81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468313" y="2420938"/>
            <a:ext cx="828198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s-AR" altLang="es-AR" sz="1800" smtClean="0"/>
              <a:t>Contribuir a que las exigencias de Higiene y Seguridad logren implementarse en el resto de los elementos de protección personal que hoy todavía no han sido incorporados a las reglamentaciones de certificación por la inexistencia de laboratorios de ensayos reconocidos.</a:t>
            </a:r>
          </a:p>
          <a:p>
            <a:pPr eaLnBrk="1" hangingPunct="1">
              <a:defRPr/>
            </a:pPr>
            <a:endParaRPr lang="es-AR" altLang="es-AR" sz="1800" smtClean="0"/>
          </a:p>
          <a:p>
            <a:pPr eaLnBrk="1" hangingPunct="1">
              <a:defRPr/>
            </a:pPr>
            <a:endParaRPr lang="es-AR" altLang="es-AR" sz="1800" smtClean="0"/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468313" y="5084763"/>
            <a:ext cx="835183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AR">
                <a:ea typeface="ＭＳ Ｐゴシック" charset="0"/>
              </a:rPr>
              <a:t>Concientizar al trabajador acerca de que existe indumentaria segura de trabajo a fin de reducir los riesgos y accidentes de trabajo que afecten su capacidad.</a:t>
            </a:r>
            <a:endParaRPr lang="es-ES">
              <a:ea typeface="ＭＳ Ｐゴシック" charset="0"/>
            </a:endParaRPr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539750" y="4011613"/>
            <a:ext cx="8353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AR">
                <a:ea typeface="ＭＳ Ｐゴシック" charset="0"/>
              </a:rPr>
              <a:t>Fortalecer el posicionamiento a nivel nacional de la ropa de trabajo y E.P.P. que cuentan con todos los procedimientos de seguridad vigentes.</a:t>
            </a:r>
          </a:p>
        </p:txBody>
      </p:sp>
      <p:sp>
        <p:nvSpPr>
          <p:cNvPr id="89097" name="Oval 9"/>
          <p:cNvSpPr>
            <a:spLocks noChangeArrowheads="1"/>
          </p:cNvSpPr>
          <p:nvPr/>
        </p:nvSpPr>
        <p:spPr bwMode="auto">
          <a:xfrm>
            <a:off x="179388" y="2492375"/>
            <a:ext cx="288925" cy="2889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s-AR">
              <a:ea typeface="ＭＳ Ｐゴシック" charset="0"/>
            </a:endParaRPr>
          </a:p>
        </p:txBody>
      </p:sp>
      <p:sp>
        <p:nvSpPr>
          <p:cNvPr id="89098" name="Oval 10"/>
          <p:cNvSpPr>
            <a:spLocks noChangeArrowheads="1"/>
          </p:cNvSpPr>
          <p:nvPr/>
        </p:nvSpPr>
        <p:spPr bwMode="auto">
          <a:xfrm>
            <a:off x="179388" y="4084638"/>
            <a:ext cx="288925" cy="2889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s-AR">
              <a:ea typeface="ＭＳ Ｐゴシック" charset="0"/>
            </a:endParaRPr>
          </a:p>
        </p:txBody>
      </p:sp>
      <p:sp>
        <p:nvSpPr>
          <p:cNvPr id="89099" name="Oval 11"/>
          <p:cNvSpPr>
            <a:spLocks noChangeArrowheads="1"/>
          </p:cNvSpPr>
          <p:nvPr/>
        </p:nvSpPr>
        <p:spPr bwMode="auto">
          <a:xfrm>
            <a:off x="179388" y="5157788"/>
            <a:ext cx="288925" cy="2889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s-AR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/>
      <p:bldP spid="89095" grpId="0"/>
      <p:bldP spid="89096" grpId="0"/>
      <p:bldP spid="89097" grpId="0" animBg="1"/>
      <p:bldP spid="89098" grpId="0" animBg="1"/>
      <p:bldP spid="89099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A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es-A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651</Words>
  <Application>Microsoft Office PowerPoint</Application>
  <PresentationFormat>Presentación en pantalla (4:3)</PresentationFormat>
  <Paragraphs>73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camara</dc:creator>
  <cp:lastModifiedBy>Raul</cp:lastModifiedBy>
  <cp:revision>115</cp:revision>
  <dcterms:created xsi:type="dcterms:W3CDTF">2011-03-21T12:53:51Z</dcterms:created>
  <dcterms:modified xsi:type="dcterms:W3CDTF">2015-09-16T15:12:09Z</dcterms:modified>
</cp:coreProperties>
</file>