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Default Extension="sldx" ContentType="application/vnd.openxmlformats-officedocument.presentationml.slide"/>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8"/>
  </p:notesMasterIdLst>
  <p:sldIdLst>
    <p:sldId id="256" r:id="rId2"/>
    <p:sldId id="262" r:id="rId3"/>
    <p:sldId id="257" r:id="rId4"/>
    <p:sldId id="259" r:id="rId5"/>
    <p:sldId id="258" r:id="rId6"/>
    <p:sldId id="260" r:id="rId7"/>
    <p:sldId id="261" r:id="rId8"/>
    <p:sldId id="266" r:id="rId9"/>
    <p:sldId id="270" r:id="rId10"/>
    <p:sldId id="275" r:id="rId11"/>
    <p:sldId id="276" r:id="rId12"/>
    <p:sldId id="274" r:id="rId13"/>
    <p:sldId id="273" r:id="rId14"/>
    <p:sldId id="291" r:id="rId15"/>
    <p:sldId id="292" r:id="rId16"/>
    <p:sldId id="278" r:id="rId17"/>
    <p:sldId id="297" r:id="rId18"/>
    <p:sldId id="280" r:id="rId19"/>
    <p:sldId id="304" r:id="rId20"/>
    <p:sldId id="303" r:id="rId21"/>
    <p:sldId id="282" r:id="rId22"/>
    <p:sldId id="298" r:id="rId23"/>
    <p:sldId id="305" r:id="rId24"/>
    <p:sldId id="307" r:id="rId25"/>
    <p:sldId id="284" r:id="rId26"/>
    <p:sldId id="286" r:id="rId27"/>
    <p:sldId id="287" r:id="rId28"/>
    <p:sldId id="299" r:id="rId29"/>
    <p:sldId id="300" r:id="rId30"/>
    <p:sldId id="301" r:id="rId31"/>
    <p:sldId id="302" r:id="rId32"/>
    <p:sldId id="306" r:id="rId33"/>
    <p:sldId id="308" r:id="rId34"/>
    <p:sldId id="309" r:id="rId35"/>
    <p:sldId id="288" r:id="rId36"/>
    <p:sldId id="290" r:id="rId37"/>
  </p:sldIdLst>
  <p:sldSz cx="9144000" cy="6858000" type="screen4x3"/>
  <p:notesSz cx="6858000" cy="9144000"/>
  <p:defaultTextStyle>
    <a:defPPr>
      <a:defRPr lang="es-ES"/>
    </a:defPPr>
    <a:lvl1pPr algn="l" rtl="0" fontAlgn="base">
      <a:spcBef>
        <a:spcPct val="0"/>
      </a:spcBef>
      <a:spcAft>
        <a:spcPct val="0"/>
      </a:spcAft>
      <a:defRPr b="1"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b="1"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b="1"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b="1"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b="1" kern="1200">
        <a:solidFill>
          <a:schemeClr val="tx1"/>
        </a:solidFill>
        <a:latin typeface="Arial" charset="0"/>
        <a:ea typeface="ＭＳ Ｐゴシック" pitchFamily="34" charset="-128"/>
        <a:cs typeface="+mn-cs"/>
      </a:defRPr>
    </a:lvl5pPr>
    <a:lvl6pPr marL="2286000" algn="l" defTabSz="914400" rtl="0" eaLnBrk="1" latinLnBrk="0" hangingPunct="1">
      <a:defRPr b="1" kern="1200">
        <a:solidFill>
          <a:schemeClr val="tx1"/>
        </a:solidFill>
        <a:latin typeface="Arial" charset="0"/>
        <a:ea typeface="ＭＳ Ｐゴシック" pitchFamily="34" charset="-128"/>
        <a:cs typeface="+mn-cs"/>
      </a:defRPr>
    </a:lvl6pPr>
    <a:lvl7pPr marL="2743200" algn="l" defTabSz="914400" rtl="0" eaLnBrk="1" latinLnBrk="0" hangingPunct="1">
      <a:defRPr b="1" kern="1200">
        <a:solidFill>
          <a:schemeClr val="tx1"/>
        </a:solidFill>
        <a:latin typeface="Arial" charset="0"/>
        <a:ea typeface="ＭＳ Ｐゴシック" pitchFamily="34" charset="-128"/>
        <a:cs typeface="+mn-cs"/>
      </a:defRPr>
    </a:lvl7pPr>
    <a:lvl8pPr marL="3200400" algn="l" defTabSz="914400" rtl="0" eaLnBrk="1" latinLnBrk="0" hangingPunct="1">
      <a:defRPr b="1" kern="1200">
        <a:solidFill>
          <a:schemeClr val="tx1"/>
        </a:solidFill>
        <a:latin typeface="Arial" charset="0"/>
        <a:ea typeface="ＭＳ Ｐゴシック" pitchFamily="34" charset="-128"/>
        <a:cs typeface="+mn-cs"/>
      </a:defRPr>
    </a:lvl8pPr>
    <a:lvl9pPr marL="3657600" algn="l" defTabSz="914400" rtl="0" eaLnBrk="1" latinLnBrk="0" hangingPunct="1">
      <a:defRPr b="1"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33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2634" y="-852"/>
      </p:cViewPr>
      <p:guideLst>
        <p:guide orient="horz" pos="2160"/>
        <p:guide pos="2880"/>
      </p:guideLst>
    </p:cSldViewPr>
  </p:slideViewPr>
  <p:outlineViewPr>
    <p:cViewPr>
      <p:scale>
        <a:sx n="33" d="100"/>
        <a:sy n="33" d="100"/>
      </p:scale>
      <p:origin x="0" y="504"/>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defRPr sz="1200" b="0">
                <a:latin typeface="Arial" charset="0"/>
                <a:ea typeface="ＭＳ Ｐゴシック" charset="0"/>
                <a:cs typeface="+mn-cs"/>
              </a:defRPr>
            </a:lvl1pPr>
          </a:lstStyle>
          <a:p>
            <a:pPr>
              <a:defRPr/>
            </a:pPr>
            <a:endParaRPr lang="es-ES"/>
          </a:p>
        </p:txBody>
      </p:sp>
      <p:sp>
        <p:nvSpPr>
          <p:cNvPr id="389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a:defRPr sz="1200" b="0">
                <a:latin typeface="Arial" charset="0"/>
                <a:ea typeface="ＭＳ Ｐゴシック" charset="0"/>
                <a:cs typeface="+mn-cs"/>
              </a:defRPr>
            </a:lvl1pPr>
          </a:lstStyle>
          <a:p>
            <a:pPr>
              <a:defRPr/>
            </a:pPr>
            <a:endParaRPr lang="es-ES"/>
          </a:p>
        </p:txBody>
      </p:sp>
      <p:sp>
        <p:nvSpPr>
          <p:cNvPr id="389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p>
            <a:pPr lvl="0"/>
            <a:r>
              <a:rPr lang="es-ES" altLang="es-AR" noProof="0" smtClean="0"/>
              <a:t>Haga clic para modificar el estilo de texto del patrón</a:t>
            </a:r>
          </a:p>
          <a:p>
            <a:pPr lvl="1"/>
            <a:r>
              <a:rPr lang="es-ES" altLang="es-AR" noProof="0" smtClean="0"/>
              <a:t>Segundo nivel</a:t>
            </a:r>
          </a:p>
          <a:p>
            <a:pPr lvl="2"/>
            <a:r>
              <a:rPr lang="es-ES" altLang="es-AR" noProof="0" smtClean="0"/>
              <a:t>Tercer nivel</a:t>
            </a:r>
          </a:p>
          <a:p>
            <a:pPr lvl="3"/>
            <a:r>
              <a:rPr lang="es-ES" altLang="es-AR" noProof="0" smtClean="0"/>
              <a:t>Cuarto nivel</a:t>
            </a:r>
          </a:p>
          <a:p>
            <a:pPr lvl="4"/>
            <a:r>
              <a:rPr lang="es-ES" altLang="es-AR" noProof="0" smtClean="0"/>
              <a:t>Quinto nivel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defRPr sz="1200" b="0">
                <a:latin typeface="Arial" charset="0"/>
                <a:ea typeface="ＭＳ Ｐゴシック" charset="0"/>
                <a:cs typeface="+mn-cs"/>
              </a:defRPr>
            </a:lvl1pPr>
          </a:lstStyle>
          <a:p>
            <a:pPr>
              <a:defRPr/>
            </a:pPr>
            <a:endParaRPr lang="es-E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a:defRPr sz="1200" b="0">
                <a:latin typeface="Arial" pitchFamily="34" charset="0"/>
              </a:defRPr>
            </a:lvl1pPr>
          </a:lstStyle>
          <a:p>
            <a:pPr>
              <a:defRPr/>
            </a:pPr>
            <a:fld id="{53178A61-5DC9-4591-9C12-11301566E89D}" type="slidenum">
              <a:rPr lang="es-ES" altLang="es-AR"/>
              <a:pPr>
                <a:defRPr/>
              </a:pPr>
              <a:t>‹Nº›</a:t>
            </a:fld>
            <a:endParaRPr lang="es-ES" altLang="es-A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miter lim="800000"/>
            <a:headEnd/>
            <a:tailEnd/>
          </a:ln>
        </p:spPr>
        <p:txBody>
          <a:bodyPr/>
          <a:lstStyle/>
          <a:p>
            <a:fld id="{2F7CDEE5-52CE-4126-BE48-16E075E275A4}" type="slidenum">
              <a:rPr lang="es-ES" altLang="es-AR" smtClean="0">
                <a:latin typeface="Arial" charset="0"/>
              </a:rPr>
              <a:pPr/>
              <a:t>1</a:t>
            </a:fld>
            <a:endParaRPr lang="es-ES" altLang="es-AR" smtClean="0">
              <a:latin typeface="Arial" charset="0"/>
            </a:endParaRPr>
          </a:p>
        </p:txBody>
      </p:sp>
      <p:sp>
        <p:nvSpPr>
          <p:cNvPr id="39939" name="Rectangle 2"/>
          <p:cNvSpPr>
            <a:spLocks noGrp="1" noRot="1" noChangeAspect="1" noChangeArrowheads="1" noTextEdit="1"/>
          </p:cNvSpPr>
          <p:nvPr>
            <p:ph type="sldImg"/>
          </p:nvPr>
        </p:nvSpPr>
        <p:spPr>
          <a:ln/>
        </p:spPr>
      </p:sp>
      <p:sp>
        <p:nvSpPr>
          <p:cNvPr id="2"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miter lim="800000"/>
            <a:headEnd/>
            <a:tailEnd/>
          </a:ln>
        </p:spPr>
        <p:txBody>
          <a:bodyPr/>
          <a:lstStyle/>
          <a:p>
            <a:fld id="{E39458EB-92AB-4D88-BDA0-854E84891547}" type="slidenum">
              <a:rPr lang="es-ES" altLang="es-AR" smtClean="0">
                <a:latin typeface="Arial" charset="0"/>
              </a:rPr>
              <a:pPr/>
              <a:t>10</a:t>
            </a:fld>
            <a:endParaRPr lang="es-ES" altLang="es-AR" smtClean="0">
              <a:latin typeface="Arial" charset="0"/>
            </a:endParaRPr>
          </a:p>
        </p:txBody>
      </p:sp>
      <p:sp>
        <p:nvSpPr>
          <p:cNvPr id="49155"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miter lim="800000"/>
            <a:headEnd/>
            <a:tailEnd/>
          </a:ln>
        </p:spPr>
        <p:txBody>
          <a:bodyPr/>
          <a:lstStyle/>
          <a:p>
            <a:fld id="{17AF42F0-E1C7-4CC0-984F-AD2BE9E4C101}" type="slidenum">
              <a:rPr lang="es-ES" altLang="es-AR" smtClean="0">
                <a:latin typeface="Arial" charset="0"/>
              </a:rPr>
              <a:pPr/>
              <a:t>11</a:t>
            </a:fld>
            <a:endParaRPr lang="es-ES" altLang="es-AR" smtClean="0">
              <a:latin typeface="Arial" charset="0"/>
            </a:endParaRPr>
          </a:p>
        </p:txBody>
      </p:sp>
      <p:sp>
        <p:nvSpPr>
          <p:cNvPr id="50179"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miter lim="800000"/>
            <a:headEnd/>
            <a:tailEnd/>
          </a:ln>
        </p:spPr>
        <p:txBody>
          <a:bodyPr/>
          <a:lstStyle/>
          <a:p>
            <a:fld id="{94C054FA-FFEF-4C1B-9EEC-B14D3290A06B}" type="slidenum">
              <a:rPr lang="es-ES" altLang="es-AR" smtClean="0">
                <a:latin typeface="Arial" charset="0"/>
              </a:rPr>
              <a:pPr/>
              <a:t>12</a:t>
            </a:fld>
            <a:endParaRPr lang="es-ES" altLang="es-AR" smtClean="0">
              <a:latin typeface="Arial" charset="0"/>
            </a:endParaRPr>
          </a:p>
        </p:txBody>
      </p:sp>
      <p:sp>
        <p:nvSpPr>
          <p:cNvPr id="51203"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miter lim="800000"/>
            <a:headEnd/>
            <a:tailEnd/>
          </a:ln>
        </p:spPr>
        <p:txBody>
          <a:bodyPr/>
          <a:lstStyle/>
          <a:p>
            <a:fld id="{38D888A4-735E-4897-BDE3-487E542A51BD}" type="slidenum">
              <a:rPr lang="es-ES" altLang="es-AR" smtClean="0">
                <a:latin typeface="Arial" charset="0"/>
              </a:rPr>
              <a:pPr/>
              <a:t>13</a:t>
            </a:fld>
            <a:endParaRPr lang="es-ES" altLang="es-AR" smtClean="0">
              <a:latin typeface="Arial" charset="0"/>
            </a:endParaRPr>
          </a:p>
        </p:txBody>
      </p:sp>
      <p:sp>
        <p:nvSpPr>
          <p:cNvPr id="52227"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miter lim="800000"/>
            <a:headEnd/>
            <a:tailEnd/>
          </a:ln>
        </p:spPr>
        <p:txBody>
          <a:bodyPr/>
          <a:lstStyle/>
          <a:p>
            <a:fld id="{5D0AB0C1-1266-4BBC-9914-00B052DB7173}" type="slidenum">
              <a:rPr lang="es-ES" altLang="es-AR" smtClean="0">
                <a:latin typeface="Arial" charset="0"/>
              </a:rPr>
              <a:pPr/>
              <a:t>14</a:t>
            </a:fld>
            <a:endParaRPr lang="es-ES" altLang="es-AR" smtClean="0">
              <a:latin typeface="Arial" charset="0"/>
            </a:endParaRPr>
          </a:p>
        </p:txBody>
      </p:sp>
      <p:sp>
        <p:nvSpPr>
          <p:cNvPr id="53251"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miter lim="800000"/>
            <a:headEnd/>
            <a:tailEnd/>
          </a:ln>
        </p:spPr>
        <p:txBody>
          <a:bodyPr/>
          <a:lstStyle/>
          <a:p>
            <a:fld id="{C7CAB6A9-82EE-4E7A-9D1D-CD90E46B16E6}" type="slidenum">
              <a:rPr lang="es-ES" altLang="es-AR" smtClean="0">
                <a:latin typeface="Arial" charset="0"/>
              </a:rPr>
              <a:pPr/>
              <a:t>15</a:t>
            </a:fld>
            <a:endParaRPr lang="es-ES" altLang="es-AR" smtClean="0">
              <a:latin typeface="Arial" charset="0"/>
            </a:endParaRPr>
          </a:p>
        </p:txBody>
      </p:sp>
      <p:sp>
        <p:nvSpPr>
          <p:cNvPr id="54275"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miter lim="800000"/>
            <a:headEnd/>
            <a:tailEnd/>
          </a:ln>
        </p:spPr>
        <p:txBody>
          <a:bodyPr/>
          <a:lstStyle/>
          <a:p>
            <a:fld id="{3FE44C64-BCD0-473F-95DC-87C5467D7313}" type="slidenum">
              <a:rPr lang="es-ES" altLang="es-AR" smtClean="0">
                <a:latin typeface="Arial" charset="0"/>
              </a:rPr>
              <a:pPr/>
              <a:t>16</a:t>
            </a:fld>
            <a:endParaRPr lang="es-ES" altLang="es-AR" smtClean="0">
              <a:latin typeface="Arial" charset="0"/>
            </a:endParaRPr>
          </a:p>
        </p:txBody>
      </p:sp>
      <p:sp>
        <p:nvSpPr>
          <p:cNvPr id="55299"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miter lim="800000"/>
            <a:headEnd/>
            <a:tailEnd/>
          </a:ln>
        </p:spPr>
        <p:txBody>
          <a:bodyPr/>
          <a:lstStyle/>
          <a:p>
            <a:fld id="{F9519FBC-B048-46DD-93AC-3BCEF4267F01}" type="slidenum">
              <a:rPr lang="es-ES" altLang="es-AR" smtClean="0">
                <a:latin typeface="Arial" charset="0"/>
              </a:rPr>
              <a:pPr/>
              <a:t>17</a:t>
            </a:fld>
            <a:endParaRPr lang="es-ES" altLang="es-AR" smtClean="0">
              <a:latin typeface="Arial" charset="0"/>
            </a:endParaRPr>
          </a:p>
        </p:txBody>
      </p:sp>
      <p:sp>
        <p:nvSpPr>
          <p:cNvPr id="56323"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miter lim="800000"/>
            <a:headEnd/>
            <a:tailEnd/>
          </a:ln>
        </p:spPr>
        <p:txBody>
          <a:bodyPr/>
          <a:lstStyle/>
          <a:p>
            <a:fld id="{57B889EF-5428-4CA4-A3F4-8B4D5AD14E2B}" type="slidenum">
              <a:rPr lang="es-ES" altLang="es-AR" smtClean="0">
                <a:latin typeface="Arial" charset="0"/>
              </a:rPr>
              <a:pPr/>
              <a:t>18</a:t>
            </a:fld>
            <a:endParaRPr lang="es-ES" altLang="es-AR" smtClean="0">
              <a:latin typeface="Arial" charset="0"/>
            </a:endParaRPr>
          </a:p>
        </p:txBody>
      </p:sp>
      <p:sp>
        <p:nvSpPr>
          <p:cNvPr id="57347"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miter lim="800000"/>
            <a:headEnd/>
            <a:tailEnd/>
          </a:ln>
        </p:spPr>
        <p:txBody>
          <a:bodyPr/>
          <a:lstStyle/>
          <a:p>
            <a:fld id="{04B49EC4-D017-4E5F-8E5C-043A7F1F543C}" type="slidenum">
              <a:rPr lang="es-ES" altLang="es-AR" smtClean="0">
                <a:latin typeface="Arial" charset="0"/>
              </a:rPr>
              <a:pPr/>
              <a:t>19</a:t>
            </a:fld>
            <a:endParaRPr lang="es-ES" altLang="es-AR" smtClean="0">
              <a:latin typeface="Arial" charset="0"/>
            </a:endParaRPr>
          </a:p>
        </p:txBody>
      </p:sp>
      <p:sp>
        <p:nvSpPr>
          <p:cNvPr id="58371"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miter lim="800000"/>
            <a:headEnd/>
            <a:tailEnd/>
          </a:ln>
        </p:spPr>
        <p:txBody>
          <a:bodyPr/>
          <a:lstStyle/>
          <a:p>
            <a:fld id="{3AEFF3DD-5791-4AFE-87F8-C4BDB46C7686}" type="slidenum">
              <a:rPr lang="es-ES" altLang="es-AR" smtClean="0">
                <a:latin typeface="Arial" charset="0"/>
              </a:rPr>
              <a:pPr/>
              <a:t>2</a:t>
            </a:fld>
            <a:endParaRPr lang="es-ES" altLang="es-AR" smtClean="0">
              <a:latin typeface="Arial" charset="0"/>
            </a:endParaRPr>
          </a:p>
        </p:txBody>
      </p:sp>
      <p:sp>
        <p:nvSpPr>
          <p:cNvPr id="40963" name="Rectangle 2"/>
          <p:cNvSpPr>
            <a:spLocks noGrp="1" noRot="1" noChangeAspect="1" noChangeArrowheads="1" noTextEdit="1"/>
          </p:cNvSpPr>
          <p:nvPr>
            <p:ph type="sldImg"/>
          </p:nvPr>
        </p:nvSpPr>
        <p:spPr>
          <a:ln/>
        </p:spPr>
      </p:sp>
      <p:sp>
        <p:nvSpPr>
          <p:cNvPr id="2"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miter lim="800000"/>
            <a:headEnd/>
            <a:tailEnd/>
          </a:ln>
        </p:spPr>
        <p:txBody>
          <a:bodyPr/>
          <a:lstStyle/>
          <a:p>
            <a:fld id="{F72366DA-16F3-456E-9490-DBC5136A85BD}" type="slidenum">
              <a:rPr lang="es-ES" altLang="es-AR" smtClean="0">
                <a:latin typeface="Arial" charset="0"/>
              </a:rPr>
              <a:pPr/>
              <a:t>20</a:t>
            </a:fld>
            <a:endParaRPr lang="es-ES" altLang="es-AR" smtClean="0">
              <a:latin typeface="Arial" charset="0"/>
            </a:endParaRPr>
          </a:p>
        </p:txBody>
      </p:sp>
      <p:sp>
        <p:nvSpPr>
          <p:cNvPr id="59395"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miter lim="800000"/>
            <a:headEnd/>
            <a:tailEnd/>
          </a:ln>
        </p:spPr>
        <p:txBody>
          <a:bodyPr/>
          <a:lstStyle/>
          <a:p>
            <a:fld id="{0B5D92E3-5D32-4DE6-BC05-765856311C4F}" type="slidenum">
              <a:rPr lang="es-ES" altLang="es-AR" smtClean="0">
                <a:latin typeface="Arial" charset="0"/>
              </a:rPr>
              <a:pPr/>
              <a:t>21</a:t>
            </a:fld>
            <a:endParaRPr lang="es-ES" altLang="es-AR" smtClean="0">
              <a:latin typeface="Arial" charset="0"/>
            </a:endParaRPr>
          </a:p>
        </p:txBody>
      </p:sp>
      <p:sp>
        <p:nvSpPr>
          <p:cNvPr id="60419"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miter lim="800000"/>
            <a:headEnd/>
            <a:tailEnd/>
          </a:ln>
        </p:spPr>
        <p:txBody>
          <a:bodyPr/>
          <a:lstStyle/>
          <a:p>
            <a:fld id="{F5573266-AD0E-49BF-9B67-5B5753D9BAA1}" type="slidenum">
              <a:rPr lang="es-ES" altLang="es-AR" smtClean="0">
                <a:latin typeface="Arial" charset="0"/>
              </a:rPr>
              <a:pPr/>
              <a:t>22</a:t>
            </a:fld>
            <a:endParaRPr lang="es-ES" altLang="es-AR" smtClean="0">
              <a:latin typeface="Arial" charset="0"/>
            </a:endParaRPr>
          </a:p>
        </p:txBody>
      </p:sp>
      <p:sp>
        <p:nvSpPr>
          <p:cNvPr id="61443"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miter lim="800000"/>
            <a:headEnd/>
            <a:tailEnd/>
          </a:ln>
        </p:spPr>
        <p:txBody>
          <a:bodyPr/>
          <a:lstStyle/>
          <a:p>
            <a:fld id="{FB266EAE-4B80-423D-9D9E-AD52BCF7FC15}" type="slidenum">
              <a:rPr lang="es-ES" altLang="es-AR" smtClean="0">
                <a:latin typeface="Arial" charset="0"/>
              </a:rPr>
              <a:pPr/>
              <a:t>25</a:t>
            </a:fld>
            <a:endParaRPr lang="es-ES" altLang="es-AR" smtClean="0">
              <a:latin typeface="Arial" charset="0"/>
            </a:endParaRPr>
          </a:p>
        </p:txBody>
      </p:sp>
      <p:sp>
        <p:nvSpPr>
          <p:cNvPr id="62467"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miter lim="800000"/>
            <a:headEnd/>
            <a:tailEnd/>
          </a:ln>
        </p:spPr>
        <p:txBody>
          <a:bodyPr/>
          <a:lstStyle/>
          <a:p>
            <a:fld id="{5E5EB287-E1E6-4736-BA48-4759B7309473}" type="slidenum">
              <a:rPr lang="es-ES" altLang="es-AR" smtClean="0">
                <a:latin typeface="Arial" charset="0"/>
              </a:rPr>
              <a:pPr/>
              <a:t>26</a:t>
            </a:fld>
            <a:endParaRPr lang="es-ES" altLang="es-AR" smtClean="0">
              <a:latin typeface="Arial" charset="0"/>
            </a:endParaRPr>
          </a:p>
        </p:txBody>
      </p:sp>
      <p:sp>
        <p:nvSpPr>
          <p:cNvPr id="63491"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miter lim="800000"/>
            <a:headEnd/>
            <a:tailEnd/>
          </a:ln>
        </p:spPr>
        <p:txBody>
          <a:bodyPr/>
          <a:lstStyle/>
          <a:p>
            <a:fld id="{EC2049AE-CC05-4E81-826C-8DFEAAC4B645}" type="slidenum">
              <a:rPr lang="es-ES" altLang="es-AR" smtClean="0">
                <a:latin typeface="Arial" charset="0"/>
              </a:rPr>
              <a:pPr/>
              <a:t>27</a:t>
            </a:fld>
            <a:endParaRPr lang="es-ES" altLang="es-AR" smtClean="0">
              <a:latin typeface="Arial" charset="0"/>
            </a:endParaRPr>
          </a:p>
        </p:txBody>
      </p:sp>
      <p:sp>
        <p:nvSpPr>
          <p:cNvPr id="64515"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miter lim="800000"/>
            <a:headEnd/>
            <a:tailEnd/>
          </a:ln>
        </p:spPr>
        <p:txBody>
          <a:bodyPr/>
          <a:lstStyle/>
          <a:p>
            <a:fld id="{27A5C956-5ECE-4C1C-8777-5ADE32984397}" type="slidenum">
              <a:rPr lang="es-ES" altLang="es-AR" smtClean="0">
                <a:latin typeface="Arial" charset="0"/>
              </a:rPr>
              <a:pPr/>
              <a:t>28</a:t>
            </a:fld>
            <a:endParaRPr lang="es-ES" altLang="es-AR" smtClean="0">
              <a:latin typeface="Arial" charset="0"/>
            </a:endParaRPr>
          </a:p>
        </p:txBody>
      </p:sp>
      <p:sp>
        <p:nvSpPr>
          <p:cNvPr id="65539"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miter lim="800000"/>
            <a:headEnd/>
            <a:tailEnd/>
          </a:ln>
        </p:spPr>
        <p:txBody>
          <a:bodyPr/>
          <a:lstStyle/>
          <a:p>
            <a:fld id="{EF530B06-8E88-4755-B786-2DA21D1C2E73}" type="slidenum">
              <a:rPr lang="es-ES" altLang="es-AR" smtClean="0">
                <a:latin typeface="Arial" charset="0"/>
              </a:rPr>
              <a:pPr/>
              <a:t>29</a:t>
            </a:fld>
            <a:endParaRPr lang="es-ES" altLang="es-AR" smtClean="0">
              <a:latin typeface="Arial" charset="0"/>
            </a:endParaRPr>
          </a:p>
        </p:txBody>
      </p:sp>
      <p:sp>
        <p:nvSpPr>
          <p:cNvPr id="66563"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miter lim="800000"/>
            <a:headEnd/>
            <a:tailEnd/>
          </a:ln>
        </p:spPr>
        <p:txBody>
          <a:bodyPr/>
          <a:lstStyle/>
          <a:p>
            <a:fld id="{77560761-8D23-4ABD-B44F-4DC4966BDFF2}" type="slidenum">
              <a:rPr lang="es-ES" altLang="es-AR" smtClean="0">
                <a:latin typeface="Arial" charset="0"/>
              </a:rPr>
              <a:pPr/>
              <a:t>30</a:t>
            </a:fld>
            <a:endParaRPr lang="es-ES" altLang="es-AR" smtClean="0">
              <a:latin typeface="Arial" charset="0"/>
            </a:endParaRPr>
          </a:p>
        </p:txBody>
      </p:sp>
      <p:sp>
        <p:nvSpPr>
          <p:cNvPr id="67587"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806A5B04-51C7-4E39-9CFD-38A1B36CB7BB}" type="slidenum">
              <a:rPr lang="es-ES" altLang="es-AR" smtClean="0">
                <a:latin typeface="Arial" charset="0"/>
              </a:rPr>
              <a:pPr/>
              <a:t>31</a:t>
            </a:fld>
            <a:endParaRPr lang="es-ES" altLang="es-AR" smtClean="0">
              <a:latin typeface="Arial" charset="0"/>
            </a:endParaRPr>
          </a:p>
        </p:txBody>
      </p:sp>
      <p:sp>
        <p:nvSpPr>
          <p:cNvPr id="68611"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miter lim="800000"/>
            <a:headEnd/>
            <a:tailEnd/>
          </a:ln>
        </p:spPr>
        <p:txBody>
          <a:bodyPr/>
          <a:lstStyle/>
          <a:p>
            <a:fld id="{8D27720B-CFE8-4602-A1DE-573C60D3436A}" type="slidenum">
              <a:rPr lang="es-ES" altLang="es-AR" smtClean="0">
                <a:latin typeface="Arial" charset="0"/>
              </a:rPr>
              <a:pPr/>
              <a:t>3</a:t>
            </a:fld>
            <a:endParaRPr lang="es-ES" altLang="es-AR" smtClean="0">
              <a:latin typeface="Arial" charset="0"/>
            </a:endParaRPr>
          </a:p>
        </p:txBody>
      </p:sp>
      <p:sp>
        <p:nvSpPr>
          <p:cNvPr id="41987"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miter lim="800000"/>
            <a:headEnd/>
            <a:tailEnd/>
          </a:ln>
        </p:spPr>
        <p:txBody>
          <a:bodyPr/>
          <a:lstStyle/>
          <a:p>
            <a:fld id="{6A9D5CD2-862C-45E7-823A-1018385B70AC}" type="slidenum">
              <a:rPr lang="es-ES" altLang="es-AR" smtClean="0">
                <a:latin typeface="Arial" charset="0"/>
              </a:rPr>
              <a:pPr/>
              <a:t>35</a:t>
            </a:fld>
            <a:endParaRPr lang="es-ES" altLang="es-AR" smtClean="0">
              <a:latin typeface="Arial" charset="0"/>
            </a:endParaRPr>
          </a:p>
        </p:txBody>
      </p:sp>
      <p:sp>
        <p:nvSpPr>
          <p:cNvPr id="69635"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miter lim="800000"/>
            <a:headEnd/>
            <a:tailEnd/>
          </a:ln>
        </p:spPr>
        <p:txBody>
          <a:bodyPr/>
          <a:lstStyle/>
          <a:p>
            <a:fld id="{86665D8D-DA38-4A0B-AA1E-5677271927C8}" type="slidenum">
              <a:rPr lang="es-ES" altLang="es-AR" smtClean="0">
                <a:latin typeface="Arial" charset="0"/>
              </a:rPr>
              <a:pPr/>
              <a:t>36</a:t>
            </a:fld>
            <a:endParaRPr lang="es-ES" altLang="es-AR" smtClean="0">
              <a:latin typeface="Arial" charset="0"/>
            </a:endParaRPr>
          </a:p>
        </p:txBody>
      </p:sp>
      <p:sp>
        <p:nvSpPr>
          <p:cNvPr id="70659"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miter lim="800000"/>
            <a:headEnd/>
            <a:tailEnd/>
          </a:ln>
        </p:spPr>
        <p:txBody>
          <a:bodyPr/>
          <a:lstStyle/>
          <a:p>
            <a:fld id="{448B526F-C8E9-4152-984B-E5FA607AFEDF}" type="slidenum">
              <a:rPr lang="es-ES" altLang="es-AR" smtClean="0">
                <a:latin typeface="Arial" charset="0"/>
              </a:rPr>
              <a:pPr/>
              <a:t>4</a:t>
            </a:fld>
            <a:endParaRPr lang="es-ES" altLang="es-AR" smtClean="0">
              <a:latin typeface="Arial" charset="0"/>
            </a:endParaRPr>
          </a:p>
        </p:txBody>
      </p:sp>
      <p:sp>
        <p:nvSpPr>
          <p:cNvPr id="43011"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miter lim="800000"/>
            <a:headEnd/>
            <a:tailEnd/>
          </a:ln>
        </p:spPr>
        <p:txBody>
          <a:bodyPr/>
          <a:lstStyle/>
          <a:p>
            <a:fld id="{CBD26393-9304-4522-96B1-1D5AD2134B43}" type="slidenum">
              <a:rPr lang="es-ES" altLang="es-AR" smtClean="0">
                <a:latin typeface="Arial" charset="0"/>
              </a:rPr>
              <a:pPr/>
              <a:t>5</a:t>
            </a:fld>
            <a:endParaRPr lang="es-ES" altLang="es-AR" smtClean="0">
              <a:latin typeface="Arial" charset="0"/>
            </a:endParaRPr>
          </a:p>
        </p:txBody>
      </p:sp>
      <p:sp>
        <p:nvSpPr>
          <p:cNvPr id="44035"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miter lim="800000"/>
            <a:headEnd/>
            <a:tailEnd/>
          </a:ln>
        </p:spPr>
        <p:txBody>
          <a:bodyPr/>
          <a:lstStyle/>
          <a:p>
            <a:fld id="{D8002B37-C38F-4B75-B4B3-CCC50797261C}" type="slidenum">
              <a:rPr lang="es-ES" altLang="es-AR" smtClean="0">
                <a:latin typeface="Arial" charset="0"/>
              </a:rPr>
              <a:pPr/>
              <a:t>6</a:t>
            </a:fld>
            <a:endParaRPr lang="es-ES" altLang="es-AR" smtClean="0">
              <a:latin typeface="Arial" charset="0"/>
            </a:endParaRPr>
          </a:p>
        </p:txBody>
      </p:sp>
      <p:sp>
        <p:nvSpPr>
          <p:cNvPr id="45059"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miter lim="800000"/>
            <a:headEnd/>
            <a:tailEnd/>
          </a:ln>
        </p:spPr>
        <p:txBody>
          <a:bodyPr/>
          <a:lstStyle/>
          <a:p>
            <a:fld id="{0E12546B-E346-48D7-B7D2-4CA22382FD6D}" type="slidenum">
              <a:rPr lang="es-ES" altLang="es-AR" smtClean="0">
                <a:latin typeface="Arial" charset="0"/>
              </a:rPr>
              <a:pPr/>
              <a:t>7</a:t>
            </a:fld>
            <a:endParaRPr lang="es-ES" altLang="es-AR" smtClean="0">
              <a:latin typeface="Arial" charset="0"/>
            </a:endParaRPr>
          </a:p>
        </p:txBody>
      </p:sp>
      <p:sp>
        <p:nvSpPr>
          <p:cNvPr id="46083"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miter lim="800000"/>
            <a:headEnd/>
            <a:tailEnd/>
          </a:ln>
        </p:spPr>
        <p:txBody>
          <a:bodyPr/>
          <a:lstStyle/>
          <a:p>
            <a:fld id="{2A5D59F3-0DCE-4949-9017-7EB5159BB486}" type="slidenum">
              <a:rPr lang="es-ES" altLang="es-AR" smtClean="0">
                <a:latin typeface="Arial" charset="0"/>
              </a:rPr>
              <a:pPr/>
              <a:t>8</a:t>
            </a:fld>
            <a:endParaRPr lang="es-ES" altLang="es-AR" smtClean="0">
              <a:latin typeface="Arial" charset="0"/>
            </a:endParaRPr>
          </a:p>
        </p:txBody>
      </p:sp>
      <p:sp>
        <p:nvSpPr>
          <p:cNvPr id="47107"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miter lim="800000"/>
            <a:headEnd/>
            <a:tailEnd/>
          </a:ln>
        </p:spPr>
        <p:txBody>
          <a:bodyPr/>
          <a:lstStyle/>
          <a:p>
            <a:fld id="{F72A6CF5-3B76-4E2B-B3C6-B0D21F4046AC}" type="slidenum">
              <a:rPr lang="es-ES" altLang="es-AR" smtClean="0">
                <a:latin typeface="Arial" charset="0"/>
              </a:rPr>
              <a:pPr/>
              <a:t>9</a:t>
            </a:fld>
            <a:endParaRPr lang="es-ES" altLang="es-AR" smtClean="0">
              <a:latin typeface="Arial" charset="0"/>
            </a:endParaRPr>
          </a:p>
        </p:txBody>
      </p:sp>
      <p:sp>
        <p:nvSpPr>
          <p:cNvPr id="48131"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63C46BC2-1147-4AA1-93ED-D0D396950784}" type="slidenum">
              <a:rPr lang="es-ES" altLang="es-AR"/>
              <a:pPr>
                <a:defRPr/>
              </a:pPr>
              <a:t>‹Nº›</a:t>
            </a:fld>
            <a:endParaRPr lang="es-ES" altLang="es-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5B2C41AC-F5CA-45AD-85E7-506BEC02C5FF}" type="slidenum">
              <a:rPr lang="es-ES" altLang="es-AR"/>
              <a:pPr>
                <a:defRPr/>
              </a:pPr>
              <a:t>‹Nº›</a:t>
            </a:fld>
            <a:endParaRPr lang="es-ES" altLang="es-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F9C46BFB-B945-4D70-9287-124B8D565277}" type="slidenum">
              <a:rPr lang="es-ES" altLang="es-AR"/>
              <a:pPr>
                <a:defRPr/>
              </a:pPr>
              <a:t>‹Nº›</a:t>
            </a:fld>
            <a:endParaRPr lang="es-ES" altLang="es-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45615593-3534-4275-897B-9E9C9C9AD59F}" type="slidenum">
              <a:rPr lang="es-ES" altLang="es-AR"/>
              <a:pPr>
                <a:defRPr/>
              </a:pPr>
              <a:t>‹Nº›</a:t>
            </a:fld>
            <a:endParaRPr lang="es-ES" altLang="es-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C014E4E6-5B7A-45F3-82DD-3F88BCC15193}" type="slidenum">
              <a:rPr lang="es-ES" altLang="es-AR"/>
              <a:pPr>
                <a:defRPr/>
              </a:pPr>
              <a:t>‹Nº›</a:t>
            </a:fld>
            <a:endParaRPr lang="es-ES" altLang="es-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s-ES"/>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pPr>
              <a:defRPr/>
            </a:pPr>
            <a:fld id="{06C5DAEA-059B-4092-8C9A-D816BBDB33F4}" type="slidenum">
              <a:rPr lang="es-ES" altLang="es-AR"/>
              <a:pPr>
                <a:defRPr/>
              </a:pPr>
              <a:t>‹Nº›</a:t>
            </a:fld>
            <a:endParaRPr lang="es-ES" altLang="es-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s-ES"/>
          </a:p>
        </p:txBody>
      </p:sp>
      <p:sp>
        <p:nvSpPr>
          <p:cNvPr id="8" name="Footer Placeholder 4"/>
          <p:cNvSpPr>
            <a:spLocks noGrp="1"/>
          </p:cNvSpPr>
          <p:nvPr>
            <p:ph type="ftr" sz="quarter" idx="11"/>
          </p:nvPr>
        </p:nvSpPr>
        <p:spPr/>
        <p:txBody>
          <a:bodyPr/>
          <a:lstStyle>
            <a:lvl1pPr>
              <a:defRPr/>
            </a:lvl1pPr>
          </a:lstStyle>
          <a:p>
            <a:pPr>
              <a:defRPr/>
            </a:pPr>
            <a:endParaRPr lang="es-ES"/>
          </a:p>
        </p:txBody>
      </p:sp>
      <p:sp>
        <p:nvSpPr>
          <p:cNvPr id="9" name="Slide Number Placeholder 5"/>
          <p:cNvSpPr>
            <a:spLocks noGrp="1"/>
          </p:cNvSpPr>
          <p:nvPr>
            <p:ph type="sldNum" sz="quarter" idx="12"/>
          </p:nvPr>
        </p:nvSpPr>
        <p:spPr/>
        <p:txBody>
          <a:bodyPr/>
          <a:lstStyle>
            <a:lvl1pPr>
              <a:defRPr/>
            </a:lvl1pPr>
          </a:lstStyle>
          <a:p>
            <a:pPr>
              <a:defRPr/>
            </a:pPr>
            <a:fld id="{5D0A27E1-56B1-4C0A-9007-EC4152663A96}" type="slidenum">
              <a:rPr lang="es-ES" altLang="es-AR"/>
              <a:pPr>
                <a:defRPr/>
              </a:pPr>
              <a:t>‹Nº›</a:t>
            </a:fld>
            <a:endParaRPr lang="es-ES" altLang="es-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s-ES"/>
          </a:p>
        </p:txBody>
      </p:sp>
      <p:sp>
        <p:nvSpPr>
          <p:cNvPr id="4" name="Footer Placeholder 4"/>
          <p:cNvSpPr>
            <a:spLocks noGrp="1"/>
          </p:cNvSpPr>
          <p:nvPr>
            <p:ph type="ftr" sz="quarter" idx="11"/>
          </p:nvPr>
        </p:nvSpPr>
        <p:spPr/>
        <p:txBody>
          <a:bodyPr/>
          <a:lstStyle>
            <a:lvl1pPr>
              <a:defRPr/>
            </a:lvl1pPr>
          </a:lstStyle>
          <a:p>
            <a:pPr>
              <a:defRPr/>
            </a:pPr>
            <a:endParaRPr lang="es-ES"/>
          </a:p>
        </p:txBody>
      </p:sp>
      <p:sp>
        <p:nvSpPr>
          <p:cNvPr id="5" name="Slide Number Placeholder 5"/>
          <p:cNvSpPr>
            <a:spLocks noGrp="1"/>
          </p:cNvSpPr>
          <p:nvPr>
            <p:ph type="sldNum" sz="quarter" idx="12"/>
          </p:nvPr>
        </p:nvSpPr>
        <p:spPr/>
        <p:txBody>
          <a:bodyPr/>
          <a:lstStyle>
            <a:lvl1pPr>
              <a:defRPr/>
            </a:lvl1pPr>
          </a:lstStyle>
          <a:p>
            <a:pPr>
              <a:defRPr/>
            </a:pPr>
            <a:fld id="{2F003CD9-9CAA-4868-9DDA-2FAAA0B9938A}" type="slidenum">
              <a:rPr lang="es-ES" altLang="es-AR"/>
              <a:pPr>
                <a:defRPr/>
              </a:pPr>
              <a:t>‹Nº›</a:t>
            </a:fld>
            <a:endParaRPr lang="es-ES" altLang="es-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s-ES"/>
          </a:p>
        </p:txBody>
      </p:sp>
      <p:sp>
        <p:nvSpPr>
          <p:cNvPr id="3" name="Footer Placeholder 4"/>
          <p:cNvSpPr>
            <a:spLocks noGrp="1"/>
          </p:cNvSpPr>
          <p:nvPr>
            <p:ph type="ftr" sz="quarter" idx="11"/>
          </p:nvPr>
        </p:nvSpPr>
        <p:spPr/>
        <p:txBody>
          <a:bodyPr/>
          <a:lstStyle>
            <a:lvl1pPr>
              <a:defRPr/>
            </a:lvl1pPr>
          </a:lstStyle>
          <a:p>
            <a:pPr>
              <a:defRPr/>
            </a:pPr>
            <a:endParaRPr lang="es-ES"/>
          </a:p>
        </p:txBody>
      </p:sp>
      <p:sp>
        <p:nvSpPr>
          <p:cNvPr id="4" name="Slide Number Placeholder 5"/>
          <p:cNvSpPr>
            <a:spLocks noGrp="1"/>
          </p:cNvSpPr>
          <p:nvPr>
            <p:ph type="sldNum" sz="quarter" idx="12"/>
          </p:nvPr>
        </p:nvSpPr>
        <p:spPr/>
        <p:txBody>
          <a:bodyPr/>
          <a:lstStyle>
            <a:lvl1pPr>
              <a:defRPr/>
            </a:lvl1pPr>
          </a:lstStyle>
          <a:p>
            <a:pPr>
              <a:defRPr/>
            </a:pPr>
            <a:fld id="{3EA66F99-47C0-403A-9D66-120137EEAA9A}" type="slidenum">
              <a:rPr lang="es-ES" altLang="es-AR"/>
              <a:pPr>
                <a:defRPr/>
              </a:pPr>
              <a:t>‹Nº›</a:t>
            </a:fld>
            <a:endParaRPr lang="es-ES" altLang="es-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s-ES"/>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pPr>
              <a:defRPr/>
            </a:pPr>
            <a:fld id="{8538980C-D8B3-4BAF-97F0-95F5B05BB3E7}" type="slidenum">
              <a:rPr lang="es-ES" altLang="es-AR"/>
              <a:pPr>
                <a:defRPr/>
              </a:pPr>
              <a:t>‹Nº›</a:t>
            </a:fld>
            <a:endParaRPr lang="es-ES" altLang="es-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s-ES"/>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pPr>
              <a:defRPr/>
            </a:pPr>
            <a:fld id="{F10C509D-BD8A-4E4F-8B74-3E14FCD329D5}" type="slidenum">
              <a:rPr lang="es-ES" altLang="es-AR"/>
              <a:pPr>
                <a:defRPr/>
              </a:pPr>
              <a:t>‹Nº›</a:t>
            </a:fld>
            <a:endParaRPr lang="es-ES" altLang="es-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_tradnl" altLang="es-AR" smtClean="0"/>
              <a:t>Click to edit Master title style</a:t>
            </a:r>
            <a:endParaRPr lang="en-US" altLang="es-AR" smtClean="0"/>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altLang="es-AR" smtClean="0"/>
              <a:t>Click to edit Master text styles</a:t>
            </a:r>
          </a:p>
          <a:p>
            <a:pPr lvl="1"/>
            <a:r>
              <a:rPr lang="es-ES_tradnl" altLang="es-AR" smtClean="0"/>
              <a:t>Second level</a:t>
            </a:r>
          </a:p>
          <a:p>
            <a:pPr lvl="2"/>
            <a:r>
              <a:rPr lang="es-ES_tradnl" altLang="es-AR" smtClean="0"/>
              <a:t>Third level</a:t>
            </a:r>
          </a:p>
          <a:p>
            <a:pPr lvl="3"/>
            <a:r>
              <a:rPr lang="es-ES_tradnl" altLang="es-AR" smtClean="0"/>
              <a:t>Fourth level</a:t>
            </a:r>
          </a:p>
          <a:p>
            <a:pPr lvl="4"/>
            <a:r>
              <a:rPr lang="es-ES_tradnl" altLang="es-AR" smtClean="0"/>
              <a:t>Fifth level</a:t>
            </a:r>
            <a:endParaRPr lang="en-US" altLang="es-AR"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ＭＳ Ｐゴシック" charset="0"/>
                <a:cs typeface="+mn-cs"/>
              </a:defRPr>
            </a:lvl1pPr>
          </a:lstStyle>
          <a:p>
            <a:pPr>
              <a:defRPr/>
            </a:pPr>
            <a:endParaRPr lang="es-E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ＭＳ Ｐゴシック" charset="0"/>
                <a:cs typeface="+mn-cs"/>
              </a:defRPr>
            </a:lvl1pPr>
          </a:lstStyle>
          <a:p>
            <a:pPr>
              <a:defRPr/>
            </a:pPr>
            <a:endParaRPr lang="es-E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itchFamily="34" charset="0"/>
              </a:defRPr>
            </a:lvl1pPr>
          </a:lstStyle>
          <a:p>
            <a:pPr>
              <a:defRPr/>
            </a:pPr>
            <a:fld id="{430366D7-DEA4-4AAC-A193-1F77C8CA66F9}" type="slidenum">
              <a:rPr lang="es-ES" altLang="es-AR"/>
              <a:pPr>
                <a:defRPr/>
              </a:pPr>
              <a:t>‹Nº›</a:t>
            </a:fld>
            <a:endParaRPr lang="es-ES" altLang="es-AR"/>
          </a:p>
        </p:txBody>
      </p:sp>
      <p:pic>
        <p:nvPicPr>
          <p:cNvPr id="2055" name="Picture 8" descr="Plancha CAS PPT"/>
          <p:cNvPicPr>
            <a:picLocks noChangeAspect="1" noChangeArrowheads="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pic>
        <p:nvPicPr>
          <p:cNvPr id="2056" name="Picture 9" descr="Iconos presentacion EPP.pdf"/>
          <p:cNvPicPr>
            <a:picLocks noChangeAspect="1"/>
          </p:cNvPicPr>
          <p:nvPr userDrawn="1"/>
        </p:nvPicPr>
        <p:blipFill>
          <a:blip r:embed="rId14"/>
          <a:srcRect/>
          <a:stretch>
            <a:fillRect/>
          </a:stretch>
        </p:blipFill>
        <p:spPr bwMode="auto">
          <a:xfrm>
            <a:off x="-23813" y="6021388"/>
            <a:ext cx="9318626" cy="7921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ea typeface="ＭＳ Ｐゴシック" pitchFamily="34"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pitchFamily="34"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pitchFamily="34"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pitchFamily="3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package" Target="../embeddings/Diapositiva_de_Microsoft_Office_PowerPoint1.sldx"/><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4" descr="Carátula presentaciones CAS"/>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ChangeArrowheads="1"/>
          </p:cNvSpPr>
          <p:nvPr/>
        </p:nvSpPr>
        <p:spPr bwMode="auto">
          <a:xfrm>
            <a:off x="0" y="1038225"/>
            <a:ext cx="7342188" cy="1311275"/>
          </a:xfrm>
          <a:prstGeom prst="rect">
            <a:avLst/>
          </a:prstGeom>
          <a:noFill/>
          <a:ln w="9525">
            <a:noFill/>
            <a:miter lim="800000"/>
            <a:headEnd/>
            <a:tailEnd/>
          </a:ln>
        </p:spPr>
        <p:txBody>
          <a:bodyPr wrap="none">
            <a:spAutoFit/>
          </a:bodyPr>
          <a:lstStyle/>
          <a:p>
            <a:r>
              <a:rPr lang="es-ES" sz="4000" i="1">
                <a:latin typeface="Verdana" pitchFamily="34" charset="0"/>
              </a:rPr>
              <a:t>Requisitos esenciales de </a:t>
            </a:r>
          </a:p>
          <a:p>
            <a:r>
              <a:rPr lang="es-AR" sz="4000" i="1">
                <a:latin typeface="Verdana" pitchFamily="34" charset="0"/>
              </a:rPr>
              <a:t>seguridad y salud</a:t>
            </a:r>
            <a:endParaRPr lang="es-ES" sz="4000" i="1">
              <a:latin typeface="Verdana" pitchFamily="34" charset="0"/>
            </a:endParaRPr>
          </a:p>
        </p:txBody>
      </p:sp>
      <p:sp>
        <p:nvSpPr>
          <p:cNvPr id="21509" name="Line 5"/>
          <p:cNvSpPr>
            <a:spLocks noChangeShapeType="1"/>
          </p:cNvSpPr>
          <p:nvPr/>
        </p:nvSpPr>
        <p:spPr bwMode="auto">
          <a:xfrm>
            <a:off x="0" y="2276475"/>
            <a:ext cx="7812088" cy="0"/>
          </a:xfrm>
          <a:prstGeom prst="line">
            <a:avLst/>
          </a:prstGeom>
          <a:noFill/>
          <a:ln w="9525">
            <a:solidFill>
              <a:schemeClr val="tx1"/>
            </a:solidFill>
            <a:round/>
            <a:headEnd/>
            <a:tailEnd/>
          </a:ln>
          <a:effectLst>
            <a:outerShdw blurRad="63500" dist="107763" dir="8100000" algn="ctr" rotWithShape="0">
              <a:schemeClr val="bg2">
                <a:alpha val="50000"/>
              </a:schemeClr>
            </a:outerShdw>
          </a:effectLst>
          <a:extLst>
            <a:ext uri="{909E8E84-426E-40DD-AFC4-6F175D3DCCD1}"/>
          </a:extLst>
        </p:spPr>
        <p:txBody>
          <a:bodyPr/>
          <a:lstStyle/>
          <a:p>
            <a:pPr>
              <a:defRPr/>
            </a:pPr>
            <a:endParaRPr lang="en-US">
              <a:ea typeface="ＭＳ Ｐゴシック" charset="0"/>
            </a:endParaRPr>
          </a:p>
        </p:txBody>
      </p:sp>
      <p:sp>
        <p:nvSpPr>
          <p:cNvPr id="12292" name="Text Box 6"/>
          <p:cNvSpPr txBox="1">
            <a:spLocks noChangeArrowheads="1"/>
          </p:cNvSpPr>
          <p:nvPr/>
        </p:nvSpPr>
        <p:spPr bwMode="auto">
          <a:xfrm>
            <a:off x="146050" y="2492375"/>
            <a:ext cx="8458200" cy="800100"/>
          </a:xfrm>
          <a:prstGeom prst="rect">
            <a:avLst/>
          </a:prstGeom>
          <a:noFill/>
          <a:ln w="9525">
            <a:noFill/>
            <a:miter lim="800000"/>
            <a:headEnd/>
            <a:tailEnd/>
          </a:ln>
        </p:spPr>
        <p:txBody>
          <a:bodyPr>
            <a:spAutoFit/>
          </a:bodyPr>
          <a:lstStyle/>
          <a:p>
            <a:pPr algn="ctr"/>
            <a:r>
              <a:rPr lang="es-ES" altLang="es-AR" sz="2200">
                <a:latin typeface="Verdana" pitchFamily="34" charset="0"/>
              </a:rPr>
              <a:t>Los EPP deberán garantizar una protección adecuada contra los riesgos.</a:t>
            </a:r>
            <a:r>
              <a:rPr lang="es-ES" altLang="es-AR" sz="2400">
                <a:latin typeface="Verdana" pitchFamily="34" charset="0"/>
              </a:rPr>
              <a:t> </a:t>
            </a:r>
          </a:p>
        </p:txBody>
      </p:sp>
      <p:sp>
        <p:nvSpPr>
          <p:cNvPr id="12293" name="Text Box 7"/>
          <p:cNvSpPr txBox="1">
            <a:spLocks noChangeArrowheads="1"/>
          </p:cNvSpPr>
          <p:nvPr/>
        </p:nvSpPr>
        <p:spPr bwMode="auto">
          <a:xfrm>
            <a:off x="146050" y="3429000"/>
            <a:ext cx="8569325" cy="2308225"/>
          </a:xfrm>
          <a:prstGeom prst="rect">
            <a:avLst/>
          </a:prstGeom>
          <a:noFill/>
          <a:ln w="9525">
            <a:noFill/>
            <a:miter lim="800000"/>
            <a:headEnd/>
            <a:tailEnd/>
          </a:ln>
        </p:spPr>
        <p:txBody>
          <a:bodyPr>
            <a:spAutoFit/>
          </a:bodyPr>
          <a:lstStyle/>
          <a:p>
            <a:pPr marL="285750" indent="-285750" algn="just">
              <a:buFont typeface="Courier New" pitchFamily="49" charset="0"/>
              <a:buChar char="o"/>
            </a:pPr>
            <a:r>
              <a:rPr lang="es-AR" altLang="es-AR" dirty="0">
                <a:latin typeface="Verdana" pitchFamily="34" charset="0"/>
              </a:rPr>
              <a:t>Concepción</a:t>
            </a:r>
            <a:r>
              <a:rPr lang="es-AR" altLang="es-AR" b="0" dirty="0">
                <a:latin typeface="Verdana" pitchFamily="34" charset="0"/>
              </a:rPr>
              <a:t>: deben estar fabricados de manera que el usuario pueda realizar normalmente su actividad con la protección adecuada a los riesgos a los que se expone.</a:t>
            </a:r>
          </a:p>
          <a:p>
            <a:pPr marL="285750" indent="-285750">
              <a:buFont typeface="Courier New" pitchFamily="49" charset="0"/>
              <a:buChar char="o"/>
            </a:pPr>
            <a:endParaRPr lang="es-AR" altLang="es-AR" b="0" dirty="0">
              <a:latin typeface="Verdana" pitchFamily="34" charset="0"/>
            </a:endParaRPr>
          </a:p>
          <a:p>
            <a:pPr marL="285750" indent="-285750" algn="just">
              <a:buFont typeface="Courier New" pitchFamily="49" charset="0"/>
              <a:buChar char="o"/>
            </a:pPr>
            <a:r>
              <a:rPr lang="es-AR" altLang="es-AR" dirty="0">
                <a:latin typeface="Verdana" pitchFamily="34" charset="0"/>
              </a:rPr>
              <a:t>Inocuidad</a:t>
            </a:r>
            <a:r>
              <a:rPr lang="es-AR" altLang="es-AR" b="0" dirty="0">
                <a:latin typeface="Verdana" pitchFamily="34" charset="0"/>
              </a:rPr>
              <a:t>: deben estar fabricados de manera que no ocasionen </a:t>
            </a:r>
            <a:r>
              <a:rPr lang="es-AR" altLang="es-AR" b="0" dirty="0" smtClean="0">
                <a:latin typeface="Verdana" pitchFamily="34" charset="0"/>
              </a:rPr>
              <a:t>daños durante </a:t>
            </a:r>
            <a:r>
              <a:rPr lang="es-AR" altLang="es-AR" b="0" dirty="0">
                <a:latin typeface="Verdana" pitchFamily="34" charset="0"/>
              </a:rPr>
              <a:t>su uso.</a:t>
            </a:r>
          </a:p>
          <a:p>
            <a:pPr marL="285750" indent="-285750">
              <a:buFont typeface="Courier New" pitchFamily="49" charset="0"/>
              <a:buChar char="o"/>
            </a:pPr>
            <a:endParaRPr lang="es-AR" altLang="es-AR" b="0" dirty="0">
              <a:latin typeface="Verdana" pitchFamily="34" charset="0"/>
            </a:endParaRPr>
          </a:p>
          <a:p>
            <a:pPr marL="285750" indent="-285750">
              <a:buFont typeface="Courier New" pitchFamily="49" charset="0"/>
              <a:buChar char="o"/>
            </a:pPr>
            <a:r>
              <a:rPr lang="es-AR" altLang="es-AR" dirty="0">
                <a:latin typeface="Verdana" pitchFamily="34" charset="0"/>
              </a:rPr>
              <a:t>Comodidad</a:t>
            </a:r>
            <a:r>
              <a:rPr lang="es-AR" altLang="es-AR" b="0" dirty="0">
                <a:latin typeface="Verdana" pitchFamily="34" charset="0"/>
              </a:rPr>
              <a:t>: adaptación de los EPP a la antropometría del usuario.</a:t>
            </a:r>
            <a:endParaRPr lang="es-ES" altLang="es-AR" b="0" dirty="0">
              <a:latin typeface="Verdana"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ChangeArrowheads="1"/>
          </p:cNvSpPr>
          <p:nvPr>
            <p:ph type="title"/>
          </p:nvPr>
        </p:nvSpPr>
        <p:spPr>
          <a:xfrm>
            <a:off x="-252413" y="765175"/>
            <a:ext cx="3981451" cy="1143000"/>
          </a:xfrm>
          <a:extLst>
            <a:ext uri="{909E8E84-426E-40DD-AFC4-6F175D3DCCD1}"/>
            <a:ext uri="{91240B29-F687-4F45-9708-019B960494DF}"/>
            <a:ext uri="{AF507438-7753-43E0-B8FC-AC1667EBCBE1}"/>
          </a:extLst>
        </p:spPr>
        <p:txBody>
          <a:bodyPr/>
          <a:lstStyle/>
          <a:p>
            <a:pPr eaLnBrk="1" fontAlgn="auto" hangingPunct="1">
              <a:spcAft>
                <a:spcPts val="0"/>
              </a:spcAft>
              <a:defRPr/>
            </a:pPr>
            <a:r>
              <a:rPr lang="es-AR" b="1" i="1" dirty="0" smtClean="0">
                <a:ea typeface="+mj-ea"/>
                <a:cs typeface="+mj-cs"/>
              </a:rPr>
              <a:t>Organigrama</a:t>
            </a:r>
            <a:endParaRPr lang="es-ES" b="1" i="1" dirty="0" smtClean="0">
              <a:ea typeface="+mj-ea"/>
              <a:cs typeface="+mj-cs"/>
            </a:endParaRPr>
          </a:p>
        </p:txBody>
      </p:sp>
      <p:sp>
        <p:nvSpPr>
          <p:cNvPr id="22533" name="Line 5"/>
          <p:cNvSpPr>
            <a:spLocks noChangeShapeType="1"/>
          </p:cNvSpPr>
          <p:nvPr/>
        </p:nvSpPr>
        <p:spPr bwMode="auto">
          <a:xfrm>
            <a:off x="0" y="1773238"/>
            <a:ext cx="7812088" cy="0"/>
          </a:xfrm>
          <a:prstGeom prst="line">
            <a:avLst/>
          </a:prstGeom>
          <a:noFill/>
          <a:ln w="9525">
            <a:solidFill>
              <a:schemeClr val="tx1"/>
            </a:solidFill>
            <a:round/>
            <a:headEnd/>
            <a:tailEnd/>
          </a:ln>
          <a:effectLst>
            <a:outerShdw blurRad="63500" dist="107763" dir="8100000" algn="ctr" rotWithShape="0">
              <a:schemeClr val="bg2">
                <a:alpha val="50000"/>
              </a:schemeClr>
            </a:outerShdw>
          </a:effectLst>
          <a:extLst>
            <a:ext uri="{909E8E84-426E-40DD-AFC4-6F175D3DCCD1}"/>
          </a:extLst>
        </p:spPr>
        <p:txBody>
          <a:bodyPr/>
          <a:lstStyle/>
          <a:p>
            <a:pPr>
              <a:defRPr/>
            </a:pPr>
            <a:endParaRPr lang="en-US">
              <a:ea typeface="ＭＳ Ｐゴシック" charset="0"/>
            </a:endParaRPr>
          </a:p>
        </p:txBody>
      </p:sp>
      <p:sp>
        <p:nvSpPr>
          <p:cNvPr id="13316" name="Text Box 6"/>
          <p:cNvSpPr txBox="1">
            <a:spLocks noChangeArrowheads="1"/>
          </p:cNvSpPr>
          <p:nvPr/>
        </p:nvSpPr>
        <p:spPr bwMode="auto">
          <a:xfrm>
            <a:off x="3492500" y="2205038"/>
            <a:ext cx="2108200" cy="944562"/>
          </a:xfrm>
          <a:prstGeom prst="rect">
            <a:avLst/>
          </a:prstGeom>
          <a:noFill/>
          <a:ln w="28575">
            <a:solidFill>
              <a:schemeClr val="tx1"/>
            </a:solidFill>
            <a:miter lim="800000"/>
            <a:headEnd/>
            <a:tailEnd/>
          </a:ln>
        </p:spPr>
        <p:txBody>
          <a:bodyPr>
            <a:spAutoFit/>
          </a:bodyPr>
          <a:lstStyle/>
          <a:p>
            <a:pPr algn="ctr"/>
            <a:r>
              <a:rPr lang="es-AR" altLang="es-AR">
                <a:latin typeface="Verdana" pitchFamily="34" charset="0"/>
              </a:rPr>
              <a:t>Autoridad</a:t>
            </a:r>
          </a:p>
          <a:p>
            <a:pPr algn="ctr"/>
            <a:r>
              <a:rPr lang="es-AR" altLang="es-AR">
                <a:latin typeface="Verdana" pitchFamily="34" charset="0"/>
              </a:rPr>
              <a:t>de</a:t>
            </a:r>
          </a:p>
          <a:p>
            <a:pPr algn="ctr"/>
            <a:r>
              <a:rPr lang="es-AR" altLang="es-AR">
                <a:latin typeface="Verdana" pitchFamily="34" charset="0"/>
              </a:rPr>
              <a:t>aplicación</a:t>
            </a:r>
            <a:endParaRPr lang="es-ES" altLang="es-AR">
              <a:latin typeface="Verdana" pitchFamily="34" charset="0"/>
            </a:endParaRPr>
          </a:p>
        </p:txBody>
      </p:sp>
      <p:sp>
        <p:nvSpPr>
          <p:cNvPr id="13317" name="Text Box 7"/>
          <p:cNvSpPr txBox="1">
            <a:spLocks noChangeArrowheads="1"/>
          </p:cNvSpPr>
          <p:nvPr/>
        </p:nvSpPr>
        <p:spPr bwMode="auto">
          <a:xfrm>
            <a:off x="1455738" y="3582988"/>
            <a:ext cx="2108200" cy="854075"/>
          </a:xfrm>
          <a:prstGeom prst="rect">
            <a:avLst/>
          </a:prstGeom>
          <a:solidFill>
            <a:schemeClr val="bg1"/>
          </a:solidFill>
          <a:ln w="28575">
            <a:solidFill>
              <a:schemeClr val="tx1"/>
            </a:solidFill>
            <a:miter lim="800000"/>
            <a:headEnd/>
            <a:tailEnd/>
          </a:ln>
        </p:spPr>
        <p:txBody>
          <a:bodyPr>
            <a:spAutoFit/>
          </a:bodyPr>
          <a:lstStyle/>
          <a:p>
            <a:pPr algn="ctr"/>
            <a:r>
              <a:rPr lang="es-AR" altLang="es-AR" sz="1600">
                <a:latin typeface="Verdana" pitchFamily="34" charset="0"/>
              </a:rPr>
              <a:t>Dirección de</a:t>
            </a:r>
          </a:p>
          <a:p>
            <a:pPr algn="ctr"/>
            <a:r>
              <a:rPr lang="es-AR" altLang="es-AR" sz="1600">
                <a:latin typeface="Verdana" pitchFamily="34" charset="0"/>
              </a:rPr>
              <a:t>Lealtad Comercial</a:t>
            </a:r>
            <a:endParaRPr lang="es-ES" altLang="es-AR" sz="1600">
              <a:latin typeface="Verdana" pitchFamily="34" charset="0"/>
            </a:endParaRPr>
          </a:p>
        </p:txBody>
      </p:sp>
      <p:sp>
        <p:nvSpPr>
          <p:cNvPr id="13318" name="Text Box 8"/>
          <p:cNvSpPr txBox="1">
            <a:spLocks noChangeArrowheads="1"/>
          </p:cNvSpPr>
          <p:nvPr/>
        </p:nvSpPr>
        <p:spPr bwMode="auto">
          <a:xfrm>
            <a:off x="5364163" y="3611563"/>
            <a:ext cx="2808287" cy="584200"/>
          </a:xfrm>
          <a:prstGeom prst="rect">
            <a:avLst/>
          </a:prstGeom>
          <a:solidFill>
            <a:schemeClr val="bg1"/>
          </a:solidFill>
          <a:ln w="28575">
            <a:solidFill>
              <a:schemeClr val="tx1"/>
            </a:solidFill>
            <a:miter lim="800000"/>
            <a:headEnd/>
            <a:tailEnd/>
          </a:ln>
        </p:spPr>
        <p:txBody>
          <a:bodyPr>
            <a:spAutoFit/>
          </a:bodyPr>
          <a:lstStyle/>
          <a:p>
            <a:pPr algn="ctr"/>
            <a:r>
              <a:rPr lang="es-AR" sz="1600">
                <a:latin typeface="Verdana" pitchFamily="34" charset="0"/>
              </a:rPr>
              <a:t>Superintendencia del</a:t>
            </a:r>
          </a:p>
          <a:p>
            <a:pPr algn="ctr"/>
            <a:r>
              <a:rPr lang="es-AR" sz="1600">
                <a:latin typeface="Verdana" pitchFamily="34" charset="0"/>
              </a:rPr>
              <a:t>Riesgos del Trabajo</a:t>
            </a:r>
            <a:endParaRPr lang="es-ES" sz="1600">
              <a:latin typeface="Verdana" pitchFamily="34" charset="0"/>
            </a:endParaRPr>
          </a:p>
        </p:txBody>
      </p:sp>
      <p:sp>
        <p:nvSpPr>
          <p:cNvPr id="13319" name="Text Box 9"/>
          <p:cNvSpPr txBox="1">
            <a:spLocks noChangeArrowheads="1"/>
          </p:cNvSpPr>
          <p:nvPr/>
        </p:nvSpPr>
        <p:spPr bwMode="auto">
          <a:xfrm>
            <a:off x="34925" y="5013325"/>
            <a:ext cx="2016125" cy="758825"/>
          </a:xfrm>
          <a:prstGeom prst="rect">
            <a:avLst/>
          </a:prstGeom>
          <a:solidFill>
            <a:schemeClr val="bg1"/>
          </a:solidFill>
          <a:ln w="28575">
            <a:solidFill>
              <a:schemeClr val="tx1"/>
            </a:solidFill>
            <a:miter lim="800000"/>
            <a:headEnd/>
            <a:tailEnd/>
          </a:ln>
        </p:spPr>
        <p:txBody>
          <a:bodyPr>
            <a:spAutoFit/>
          </a:bodyPr>
          <a:lstStyle/>
          <a:p>
            <a:pPr>
              <a:buFontTx/>
              <a:buChar char="•"/>
            </a:pPr>
            <a:r>
              <a:rPr lang="es-AR" sz="1400">
                <a:latin typeface="Verdana" pitchFamily="34" charset="0"/>
              </a:rPr>
              <a:t>Fabricante</a:t>
            </a:r>
          </a:p>
          <a:p>
            <a:pPr>
              <a:buFontTx/>
              <a:buChar char="•"/>
            </a:pPr>
            <a:r>
              <a:rPr lang="es-AR" sz="1400">
                <a:latin typeface="Verdana" pitchFamily="34" charset="0"/>
              </a:rPr>
              <a:t>Importador</a:t>
            </a:r>
          </a:p>
          <a:p>
            <a:pPr>
              <a:buFontTx/>
              <a:buChar char="•"/>
            </a:pPr>
            <a:r>
              <a:rPr lang="es-AR" sz="1400">
                <a:latin typeface="Verdana" pitchFamily="34" charset="0"/>
              </a:rPr>
              <a:t>Representante</a:t>
            </a:r>
            <a:endParaRPr lang="es-ES" sz="1400">
              <a:latin typeface="Verdana" pitchFamily="34" charset="0"/>
            </a:endParaRPr>
          </a:p>
        </p:txBody>
      </p:sp>
      <p:sp>
        <p:nvSpPr>
          <p:cNvPr id="13320" name="Text Box 10"/>
          <p:cNvSpPr txBox="1">
            <a:spLocks noChangeArrowheads="1"/>
          </p:cNvSpPr>
          <p:nvPr/>
        </p:nvSpPr>
        <p:spPr bwMode="auto">
          <a:xfrm>
            <a:off x="3635375" y="5013325"/>
            <a:ext cx="1728788" cy="307975"/>
          </a:xfrm>
          <a:prstGeom prst="rect">
            <a:avLst/>
          </a:prstGeom>
          <a:noFill/>
          <a:ln w="28575">
            <a:solidFill>
              <a:schemeClr val="tx1"/>
            </a:solidFill>
            <a:miter lim="800000"/>
            <a:headEnd/>
            <a:tailEnd/>
          </a:ln>
        </p:spPr>
        <p:txBody>
          <a:bodyPr>
            <a:spAutoFit/>
          </a:bodyPr>
          <a:lstStyle/>
          <a:p>
            <a:pPr algn="ctr"/>
            <a:r>
              <a:rPr lang="es-AR" sz="1400">
                <a:latin typeface="Verdana" pitchFamily="34" charset="0"/>
              </a:rPr>
              <a:t>Empresario</a:t>
            </a:r>
            <a:endParaRPr lang="es-ES" sz="1400">
              <a:latin typeface="Verdana" pitchFamily="34" charset="0"/>
            </a:endParaRPr>
          </a:p>
        </p:txBody>
      </p:sp>
      <p:sp>
        <p:nvSpPr>
          <p:cNvPr id="13321" name="Text Box 11"/>
          <p:cNvSpPr txBox="1">
            <a:spLocks noChangeArrowheads="1"/>
          </p:cNvSpPr>
          <p:nvPr/>
        </p:nvSpPr>
        <p:spPr bwMode="auto">
          <a:xfrm>
            <a:off x="5508625" y="5013325"/>
            <a:ext cx="1584325" cy="307975"/>
          </a:xfrm>
          <a:prstGeom prst="rect">
            <a:avLst/>
          </a:prstGeom>
          <a:noFill/>
          <a:ln w="28575">
            <a:solidFill>
              <a:schemeClr val="tx1"/>
            </a:solidFill>
            <a:miter lim="800000"/>
            <a:headEnd/>
            <a:tailEnd/>
          </a:ln>
        </p:spPr>
        <p:txBody>
          <a:bodyPr>
            <a:spAutoFit/>
          </a:bodyPr>
          <a:lstStyle/>
          <a:p>
            <a:pPr algn="ctr"/>
            <a:r>
              <a:rPr lang="es-AR" sz="1400">
                <a:latin typeface="Verdana" pitchFamily="34" charset="0"/>
              </a:rPr>
              <a:t>Trabajador</a:t>
            </a:r>
            <a:endParaRPr lang="es-ES" sz="1400">
              <a:latin typeface="Verdana" pitchFamily="34" charset="0"/>
            </a:endParaRPr>
          </a:p>
        </p:txBody>
      </p:sp>
      <p:sp>
        <p:nvSpPr>
          <p:cNvPr id="13322" name="Text Box 12"/>
          <p:cNvSpPr txBox="1">
            <a:spLocks noChangeArrowheads="1"/>
          </p:cNvSpPr>
          <p:nvPr/>
        </p:nvSpPr>
        <p:spPr bwMode="auto">
          <a:xfrm>
            <a:off x="7235825" y="5013325"/>
            <a:ext cx="1800225" cy="758825"/>
          </a:xfrm>
          <a:prstGeom prst="rect">
            <a:avLst/>
          </a:prstGeom>
          <a:noFill/>
          <a:ln w="28575">
            <a:solidFill>
              <a:schemeClr val="tx1"/>
            </a:solidFill>
            <a:miter lim="800000"/>
            <a:headEnd/>
            <a:tailEnd/>
          </a:ln>
        </p:spPr>
        <p:txBody>
          <a:bodyPr>
            <a:spAutoFit/>
          </a:bodyPr>
          <a:lstStyle/>
          <a:p>
            <a:pPr algn="ctr"/>
            <a:r>
              <a:rPr lang="es-AR" sz="1400">
                <a:latin typeface="Verdana" pitchFamily="34" charset="0"/>
              </a:rPr>
              <a:t>Aseguradora de Riesgos del Trabajo</a:t>
            </a:r>
            <a:endParaRPr lang="es-ES" sz="1400">
              <a:latin typeface="Verdana" pitchFamily="34" charset="0"/>
            </a:endParaRPr>
          </a:p>
        </p:txBody>
      </p:sp>
      <p:grpSp>
        <p:nvGrpSpPr>
          <p:cNvPr id="13323" name="Group 13"/>
          <p:cNvGrpSpPr>
            <a:grpSpLocks/>
          </p:cNvGrpSpPr>
          <p:nvPr/>
        </p:nvGrpSpPr>
        <p:grpSpPr bwMode="auto">
          <a:xfrm>
            <a:off x="2627313" y="3141663"/>
            <a:ext cx="4032250" cy="358775"/>
            <a:chOff x="1655" y="1979"/>
            <a:chExt cx="2540" cy="226"/>
          </a:xfrm>
        </p:grpSpPr>
        <p:sp>
          <p:nvSpPr>
            <p:cNvPr id="13335" name="Line 14"/>
            <p:cNvSpPr>
              <a:spLocks noChangeShapeType="1"/>
            </p:cNvSpPr>
            <p:nvPr/>
          </p:nvSpPr>
          <p:spPr bwMode="auto">
            <a:xfrm>
              <a:off x="1655" y="2115"/>
              <a:ext cx="2540" cy="0"/>
            </a:xfrm>
            <a:prstGeom prst="line">
              <a:avLst/>
            </a:prstGeom>
            <a:noFill/>
            <a:ln w="9525">
              <a:solidFill>
                <a:schemeClr val="tx1"/>
              </a:solidFill>
              <a:round/>
              <a:headEnd/>
              <a:tailEnd/>
            </a:ln>
          </p:spPr>
          <p:txBody>
            <a:bodyPr/>
            <a:lstStyle/>
            <a:p>
              <a:endParaRPr lang="es-AR"/>
            </a:p>
          </p:txBody>
        </p:sp>
        <p:sp>
          <p:nvSpPr>
            <p:cNvPr id="13336" name="Line 15"/>
            <p:cNvSpPr>
              <a:spLocks noChangeShapeType="1"/>
            </p:cNvSpPr>
            <p:nvPr/>
          </p:nvSpPr>
          <p:spPr bwMode="auto">
            <a:xfrm>
              <a:off x="2880" y="1979"/>
              <a:ext cx="0" cy="136"/>
            </a:xfrm>
            <a:prstGeom prst="line">
              <a:avLst/>
            </a:prstGeom>
            <a:noFill/>
            <a:ln w="9525">
              <a:solidFill>
                <a:schemeClr val="tx1"/>
              </a:solidFill>
              <a:round/>
              <a:headEnd/>
              <a:tailEnd/>
            </a:ln>
          </p:spPr>
          <p:txBody>
            <a:bodyPr/>
            <a:lstStyle/>
            <a:p>
              <a:endParaRPr lang="es-AR"/>
            </a:p>
          </p:txBody>
        </p:sp>
        <p:sp>
          <p:nvSpPr>
            <p:cNvPr id="13337" name="Line 16"/>
            <p:cNvSpPr>
              <a:spLocks noChangeShapeType="1"/>
            </p:cNvSpPr>
            <p:nvPr/>
          </p:nvSpPr>
          <p:spPr bwMode="auto">
            <a:xfrm>
              <a:off x="1655" y="2115"/>
              <a:ext cx="0" cy="90"/>
            </a:xfrm>
            <a:prstGeom prst="line">
              <a:avLst/>
            </a:prstGeom>
            <a:noFill/>
            <a:ln w="9525">
              <a:solidFill>
                <a:schemeClr val="tx1"/>
              </a:solidFill>
              <a:round/>
              <a:headEnd/>
              <a:tailEnd type="triangle" w="med" len="med"/>
            </a:ln>
          </p:spPr>
          <p:txBody>
            <a:bodyPr/>
            <a:lstStyle/>
            <a:p>
              <a:endParaRPr lang="es-AR"/>
            </a:p>
          </p:txBody>
        </p:sp>
        <p:sp>
          <p:nvSpPr>
            <p:cNvPr id="13338" name="Line 17"/>
            <p:cNvSpPr>
              <a:spLocks noChangeShapeType="1"/>
            </p:cNvSpPr>
            <p:nvPr/>
          </p:nvSpPr>
          <p:spPr bwMode="auto">
            <a:xfrm>
              <a:off x="4195" y="2115"/>
              <a:ext cx="0" cy="90"/>
            </a:xfrm>
            <a:prstGeom prst="line">
              <a:avLst/>
            </a:prstGeom>
            <a:noFill/>
            <a:ln w="9525">
              <a:solidFill>
                <a:schemeClr val="tx1"/>
              </a:solidFill>
              <a:round/>
              <a:headEnd/>
              <a:tailEnd type="triangle" w="med" len="med"/>
            </a:ln>
          </p:spPr>
          <p:txBody>
            <a:bodyPr/>
            <a:lstStyle/>
            <a:p>
              <a:endParaRPr lang="es-AR"/>
            </a:p>
          </p:txBody>
        </p:sp>
      </p:grpSp>
      <p:grpSp>
        <p:nvGrpSpPr>
          <p:cNvPr id="13324" name="Group 18"/>
          <p:cNvGrpSpPr>
            <a:grpSpLocks/>
          </p:cNvGrpSpPr>
          <p:nvPr/>
        </p:nvGrpSpPr>
        <p:grpSpPr bwMode="auto">
          <a:xfrm>
            <a:off x="827088" y="4437063"/>
            <a:ext cx="1728787" cy="504825"/>
            <a:chOff x="521" y="2795"/>
            <a:chExt cx="1089" cy="318"/>
          </a:xfrm>
        </p:grpSpPr>
        <p:sp>
          <p:nvSpPr>
            <p:cNvPr id="13332" name="Line 19"/>
            <p:cNvSpPr>
              <a:spLocks noChangeShapeType="1"/>
            </p:cNvSpPr>
            <p:nvPr/>
          </p:nvSpPr>
          <p:spPr bwMode="auto">
            <a:xfrm>
              <a:off x="1610" y="2795"/>
              <a:ext cx="0" cy="318"/>
            </a:xfrm>
            <a:prstGeom prst="line">
              <a:avLst/>
            </a:prstGeom>
            <a:noFill/>
            <a:ln w="9525">
              <a:solidFill>
                <a:schemeClr val="tx1"/>
              </a:solidFill>
              <a:round/>
              <a:headEnd/>
              <a:tailEnd type="triangle" w="med" len="med"/>
            </a:ln>
          </p:spPr>
          <p:txBody>
            <a:bodyPr/>
            <a:lstStyle/>
            <a:p>
              <a:endParaRPr lang="es-AR"/>
            </a:p>
          </p:txBody>
        </p:sp>
        <p:sp>
          <p:nvSpPr>
            <p:cNvPr id="13333" name="Line 20"/>
            <p:cNvSpPr>
              <a:spLocks noChangeShapeType="1"/>
            </p:cNvSpPr>
            <p:nvPr/>
          </p:nvSpPr>
          <p:spPr bwMode="auto">
            <a:xfrm flipH="1">
              <a:off x="521" y="2976"/>
              <a:ext cx="1089" cy="0"/>
            </a:xfrm>
            <a:prstGeom prst="line">
              <a:avLst/>
            </a:prstGeom>
            <a:noFill/>
            <a:ln w="9525">
              <a:solidFill>
                <a:schemeClr val="tx1"/>
              </a:solidFill>
              <a:round/>
              <a:headEnd/>
              <a:tailEnd/>
            </a:ln>
          </p:spPr>
          <p:txBody>
            <a:bodyPr/>
            <a:lstStyle/>
            <a:p>
              <a:endParaRPr lang="es-AR"/>
            </a:p>
          </p:txBody>
        </p:sp>
        <p:sp>
          <p:nvSpPr>
            <p:cNvPr id="13334" name="Line 21"/>
            <p:cNvSpPr>
              <a:spLocks noChangeShapeType="1"/>
            </p:cNvSpPr>
            <p:nvPr/>
          </p:nvSpPr>
          <p:spPr bwMode="auto">
            <a:xfrm>
              <a:off x="521" y="2976"/>
              <a:ext cx="0" cy="137"/>
            </a:xfrm>
            <a:prstGeom prst="line">
              <a:avLst/>
            </a:prstGeom>
            <a:noFill/>
            <a:ln w="9525">
              <a:solidFill>
                <a:schemeClr val="tx1"/>
              </a:solidFill>
              <a:round/>
              <a:headEnd/>
              <a:tailEnd type="triangle" w="med" len="med"/>
            </a:ln>
          </p:spPr>
          <p:txBody>
            <a:bodyPr/>
            <a:lstStyle/>
            <a:p>
              <a:endParaRPr lang="es-AR"/>
            </a:p>
          </p:txBody>
        </p:sp>
      </p:grpSp>
      <p:grpSp>
        <p:nvGrpSpPr>
          <p:cNvPr id="13325" name="Group 22"/>
          <p:cNvGrpSpPr>
            <a:grpSpLocks/>
          </p:cNvGrpSpPr>
          <p:nvPr/>
        </p:nvGrpSpPr>
        <p:grpSpPr bwMode="auto">
          <a:xfrm>
            <a:off x="4284663" y="4221163"/>
            <a:ext cx="3887787" cy="720725"/>
            <a:chOff x="2699" y="2659"/>
            <a:chExt cx="2449" cy="454"/>
          </a:xfrm>
        </p:grpSpPr>
        <p:sp>
          <p:nvSpPr>
            <p:cNvPr id="13327" name="Line 23"/>
            <p:cNvSpPr>
              <a:spLocks noChangeShapeType="1"/>
            </p:cNvSpPr>
            <p:nvPr/>
          </p:nvSpPr>
          <p:spPr bwMode="auto">
            <a:xfrm>
              <a:off x="4241" y="2659"/>
              <a:ext cx="0" cy="317"/>
            </a:xfrm>
            <a:prstGeom prst="line">
              <a:avLst/>
            </a:prstGeom>
            <a:noFill/>
            <a:ln w="9525">
              <a:solidFill>
                <a:schemeClr val="tx1"/>
              </a:solidFill>
              <a:round/>
              <a:headEnd/>
              <a:tailEnd/>
            </a:ln>
          </p:spPr>
          <p:txBody>
            <a:bodyPr/>
            <a:lstStyle/>
            <a:p>
              <a:endParaRPr lang="es-AR"/>
            </a:p>
          </p:txBody>
        </p:sp>
        <p:sp>
          <p:nvSpPr>
            <p:cNvPr id="13328" name="Line 24"/>
            <p:cNvSpPr>
              <a:spLocks noChangeShapeType="1"/>
            </p:cNvSpPr>
            <p:nvPr/>
          </p:nvSpPr>
          <p:spPr bwMode="auto">
            <a:xfrm>
              <a:off x="2699" y="2976"/>
              <a:ext cx="2449" cy="0"/>
            </a:xfrm>
            <a:prstGeom prst="line">
              <a:avLst/>
            </a:prstGeom>
            <a:noFill/>
            <a:ln w="9525">
              <a:solidFill>
                <a:schemeClr val="tx1"/>
              </a:solidFill>
              <a:round/>
              <a:headEnd/>
              <a:tailEnd/>
            </a:ln>
          </p:spPr>
          <p:txBody>
            <a:bodyPr/>
            <a:lstStyle/>
            <a:p>
              <a:endParaRPr lang="es-AR"/>
            </a:p>
          </p:txBody>
        </p:sp>
        <p:sp>
          <p:nvSpPr>
            <p:cNvPr id="13329" name="Line 25"/>
            <p:cNvSpPr>
              <a:spLocks noChangeShapeType="1"/>
            </p:cNvSpPr>
            <p:nvPr/>
          </p:nvSpPr>
          <p:spPr bwMode="auto">
            <a:xfrm>
              <a:off x="2699" y="2976"/>
              <a:ext cx="0" cy="137"/>
            </a:xfrm>
            <a:prstGeom prst="line">
              <a:avLst/>
            </a:prstGeom>
            <a:noFill/>
            <a:ln w="9525">
              <a:solidFill>
                <a:schemeClr val="tx1"/>
              </a:solidFill>
              <a:round/>
              <a:headEnd/>
              <a:tailEnd type="triangle" w="med" len="med"/>
            </a:ln>
          </p:spPr>
          <p:txBody>
            <a:bodyPr/>
            <a:lstStyle/>
            <a:p>
              <a:endParaRPr lang="es-AR"/>
            </a:p>
          </p:txBody>
        </p:sp>
        <p:sp>
          <p:nvSpPr>
            <p:cNvPr id="13330" name="Line 26"/>
            <p:cNvSpPr>
              <a:spLocks noChangeShapeType="1"/>
            </p:cNvSpPr>
            <p:nvPr/>
          </p:nvSpPr>
          <p:spPr bwMode="auto">
            <a:xfrm>
              <a:off x="3969" y="2976"/>
              <a:ext cx="0" cy="137"/>
            </a:xfrm>
            <a:prstGeom prst="line">
              <a:avLst/>
            </a:prstGeom>
            <a:noFill/>
            <a:ln w="9525">
              <a:solidFill>
                <a:schemeClr val="tx1"/>
              </a:solidFill>
              <a:round/>
              <a:headEnd/>
              <a:tailEnd type="triangle" w="med" len="med"/>
            </a:ln>
          </p:spPr>
          <p:txBody>
            <a:bodyPr/>
            <a:lstStyle/>
            <a:p>
              <a:endParaRPr lang="es-AR"/>
            </a:p>
          </p:txBody>
        </p:sp>
        <p:sp>
          <p:nvSpPr>
            <p:cNvPr id="13331" name="Line 27"/>
            <p:cNvSpPr>
              <a:spLocks noChangeShapeType="1"/>
            </p:cNvSpPr>
            <p:nvPr/>
          </p:nvSpPr>
          <p:spPr bwMode="auto">
            <a:xfrm>
              <a:off x="5148" y="2976"/>
              <a:ext cx="0" cy="137"/>
            </a:xfrm>
            <a:prstGeom prst="line">
              <a:avLst/>
            </a:prstGeom>
            <a:noFill/>
            <a:ln w="9525">
              <a:solidFill>
                <a:schemeClr val="tx1"/>
              </a:solidFill>
              <a:round/>
              <a:headEnd/>
              <a:tailEnd type="triangle" w="med" len="med"/>
            </a:ln>
          </p:spPr>
          <p:txBody>
            <a:bodyPr/>
            <a:lstStyle/>
            <a:p>
              <a:endParaRPr lang="es-AR"/>
            </a:p>
          </p:txBody>
        </p:sp>
      </p:grpSp>
      <p:sp>
        <p:nvSpPr>
          <p:cNvPr id="13326" name="Text Box 28"/>
          <p:cNvSpPr txBox="1">
            <a:spLocks noChangeArrowheads="1"/>
          </p:cNvSpPr>
          <p:nvPr/>
        </p:nvSpPr>
        <p:spPr bwMode="auto">
          <a:xfrm>
            <a:off x="2195513" y="5013325"/>
            <a:ext cx="1223962" cy="307975"/>
          </a:xfrm>
          <a:prstGeom prst="rect">
            <a:avLst/>
          </a:prstGeom>
          <a:solidFill>
            <a:schemeClr val="bg1"/>
          </a:solidFill>
          <a:ln w="28575">
            <a:solidFill>
              <a:schemeClr val="tx1"/>
            </a:solidFill>
            <a:miter lim="800000"/>
            <a:headEnd/>
            <a:tailEnd/>
          </a:ln>
        </p:spPr>
        <p:txBody>
          <a:bodyPr>
            <a:spAutoFit/>
          </a:bodyPr>
          <a:lstStyle/>
          <a:p>
            <a:pPr algn="ctr"/>
            <a:r>
              <a:rPr lang="es-AR" sz="1400">
                <a:latin typeface="Verdana" pitchFamily="34" charset="0"/>
              </a:rPr>
              <a:t>Aduana</a:t>
            </a:r>
            <a:endParaRPr lang="es-ES" sz="1400">
              <a:latin typeface="Verdana"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a:xfrm>
            <a:off x="-128588" y="836613"/>
            <a:ext cx="8229601" cy="1143000"/>
          </a:xfrm>
          <a:extLst>
            <a:ext uri="{909E8E84-426E-40DD-AFC4-6F175D3DCCD1}"/>
            <a:ext uri="{91240B29-F687-4F45-9708-019B960494DF}"/>
            <a:ext uri="{AF507438-7753-43E0-B8FC-AC1667EBCBE1}"/>
          </a:extLst>
        </p:spPr>
        <p:txBody>
          <a:bodyPr/>
          <a:lstStyle/>
          <a:p>
            <a:pPr eaLnBrk="1" fontAlgn="auto" hangingPunct="1">
              <a:spcAft>
                <a:spcPts val="0"/>
              </a:spcAft>
              <a:defRPr/>
            </a:pPr>
            <a:r>
              <a:rPr lang="es-AR" b="1" i="1" smtClean="0">
                <a:ea typeface="+mj-ea"/>
                <a:cs typeface="+mj-cs"/>
              </a:rPr>
              <a:t>Cadena de responsabilidades</a:t>
            </a:r>
            <a:endParaRPr lang="es-ES" b="1" i="1" smtClean="0">
              <a:ea typeface="+mj-ea"/>
              <a:cs typeface="+mj-cs"/>
            </a:endParaRPr>
          </a:p>
        </p:txBody>
      </p:sp>
      <p:sp>
        <p:nvSpPr>
          <p:cNvPr id="20485" name="Rectangle 5"/>
          <p:cNvSpPr>
            <a:spLocks noGrp="1" noChangeArrowheads="1"/>
          </p:cNvSpPr>
          <p:nvPr>
            <p:ph idx="1"/>
          </p:nvPr>
        </p:nvSpPr>
        <p:spPr>
          <a:xfrm>
            <a:off x="250825" y="1989138"/>
            <a:ext cx="8229600" cy="2249487"/>
          </a:xfrm>
        </p:spPr>
        <p:txBody>
          <a:bodyPr/>
          <a:lstStyle/>
          <a:p>
            <a:pPr eaLnBrk="1" hangingPunct="1">
              <a:lnSpc>
                <a:spcPct val="90000"/>
              </a:lnSpc>
            </a:pPr>
            <a:r>
              <a:rPr lang="es-ES" altLang="es-AR" sz="2600" smtClean="0"/>
              <a:t>Dirección Nacional de Comercio Interior. </a:t>
            </a:r>
          </a:p>
          <a:p>
            <a:pPr eaLnBrk="1" hangingPunct="1">
              <a:lnSpc>
                <a:spcPct val="90000"/>
              </a:lnSpc>
            </a:pPr>
            <a:r>
              <a:rPr lang="es-ES" altLang="es-AR" sz="2600" smtClean="0"/>
              <a:t>Superintendencia de Riesgos del Trabajo. </a:t>
            </a:r>
          </a:p>
          <a:p>
            <a:pPr eaLnBrk="1" hangingPunct="1">
              <a:lnSpc>
                <a:spcPct val="90000"/>
              </a:lnSpc>
            </a:pPr>
            <a:r>
              <a:rPr lang="es-ES" altLang="es-AR" sz="2600" smtClean="0"/>
              <a:t>Aseguradoras de Riesgos del Trabajo. </a:t>
            </a:r>
          </a:p>
          <a:p>
            <a:pPr eaLnBrk="1" hangingPunct="1">
              <a:lnSpc>
                <a:spcPct val="90000"/>
              </a:lnSpc>
            </a:pPr>
            <a:r>
              <a:rPr lang="es-ES" altLang="es-AR" sz="2600" smtClean="0"/>
              <a:t>Empleadores. </a:t>
            </a:r>
          </a:p>
          <a:p>
            <a:pPr eaLnBrk="1" hangingPunct="1">
              <a:lnSpc>
                <a:spcPct val="90000"/>
              </a:lnSpc>
            </a:pPr>
            <a:r>
              <a:rPr lang="es-ES" altLang="es-AR" sz="2600" smtClean="0"/>
              <a:t>Sindicatos. </a:t>
            </a:r>
          </a:p>
        </p:txBody>
      </p:sp>
      <p:sp>
        <p:nvSpPr>
          <p:cNvPr id="14340" name="Rectangle 6"/>
          <p:cNvSpPr>
            <a:spLocks noChangeArrowheads="1"/>
          </p:cNvSpPr>
          <p:nvPr/>
        </p:nvSpPr>
        <p:spPr bwMode="auto">
          <a:xfrm>
            <a:off x="1116013" y="4581525"/>
            <a:ext cx="6913562" cy="1298575"/>
          </a:xfrm>
          <a:prstGeom prst="rect">
            <a:avLst/>
          </a:prstGeom>
          <a:noFill/>
          <a:ln w="9525">
            <a:noFill/>
            <a:miter lim="800000"/>
            <a:headEnd/>
            <a:tailEnd/>
          </a:ln>
        </p:spPr>
        <p:txBody>
          <a:bodyPr>
            <a:spAutoFit/>
          </a:bodyPr>
          <a:lstStyle/>
          <a:p>
            <a:pPr algn="ctr">
              <a:lnSpc>
                <a:spcPct val="90000"/>
              </a:lnSpc>
              <a:spcBef>
                <a:spcPct val="20000"/>
              </a:spcBef>
            </a:pPr>
            <a:r>
              <a:rPr lang="es-ES" altLang="es-AR" sz="2200"/>
              <a:t>El trabajador expone a diario el único e irremplazable capital que posee: su conocimiento y sus condiciones físicas. Un accidente puede afectar ese capital por el resto de sus días</a:t>
            </a:r>
            <a:r>
              <a:rPr lang="es-ES" altLang="es-AR" sz="2200" b="0"/>
              <a:t>.</a:t>
            </a:r>
          </a:p>
        </p:txBody>
      </p:sp>
      <p:sp>
        <p:nvSpPr>
          <p:cNvPr id="20487" name="Line 7"/>
          <p:cNvSpPr>
            <a:spLocks noChangeShapeType="1"/>
          </p:cNvSpPr>
          <p:nvPr/>
        </p:nvSpPr>
        <p:spPr bwMode="auto">
          <a:xfrm>
            <a:off x="0" y="1773238"/>
            <a:ext cx="8027988" cy="0"/>
          </a:xfrm>
          <a:prstGeom prst="line">
            <a:avLst/>
          </a:prstGeom>
          <a:noFill/>
          <a:ln w="9525">
            <a:solidFill>
              <a:schemeClr val="tx1"/>
            </a:solidFill>
            <a:round/>
            <a:headEnd/>
            <a:tailEnd/>
          </a:ln>
          <a:effectLst>
            <a:outerShdw blurRad="63500" dist="107763" dir="8100000" algn="ctr" rotWithShape="0">
              <a:schemeClr val="bg2">
                <a:alpha val="50000"/>
              </a:schemeClr>
            </a:outerShdw>
          </a:effectLst>
          <a:extLst>
            <a:ext uri="{909E8E84-426E-40DD-AFC4-6F175D3DCCD1}"/>
          </a:extLst>
        </p:spPr>
        <p:txBody>
          <a:bodyPr/>
          <a:lstStyle/>
          <a:p>
            <a:pPr>
              <a:defRPr/>
            </a:pPr>
            <a:endParaRPr lang="en-US">
              <a:ea typeface="ＭＳ Ｐゴシック" charset="0"/>
            </a:endParaRPr>
          </a:p>
        </p:txBody>
      </p:sp>
      <p:sp>
        <p:nvSpPr>
          <p:cNvPr id="14342" name="Line 8"/>
          <p:cNvSpPr>
            <a:spLocks noChangeShapeType="1"/>
          </p:cNvSpPr>
          <p:nvPr/>
        </p:nvSpPr>
        <p:spPr bwMode="auto">
          <a:xfrm>
            <a:off x="1198563" y="4437063"/>
            <a:ext cx="6553200" cy="0"/>
          </a:xfrm>
          <a:prstGeom prst="line">
            <a:avLst/>
          </a:prstGeom>
          <a:noFill/>
          <a:ln w="9525">
            <a:solidFill>
              <a:schemeClr val="tx1"/>
            </a:solidFill>
            <a:round/>
            <a:headEnd/>
            <a:tailEnd/>
          </a:ln>
        </p:spPr>
        <p:txBody>
          <a:bodyPr/>
          <a:lstStyle/>
          <a:p>
            <a:endParaRPr lang="es-AR"/>
          </a:p>
        </p:txBody>
      </p:sp>
      <p:sp>
        <p:nvSpPr>
          <p:cNvPr id="14343" name="Line 9"/>
          <p:cNvSpPr>
            <a:spLocks noChangeShapeType="1"/>
          </p:cNvSpPr>
          <p:nvPr/>
        </p:nvSpPr>
        <p:spPr bwMode="auto">
          <a:xfrm>
            <a:off x="1331913" y="6094413"/>
            <a:ext cx="6553200" cy="0"/>
          </a:xfrm>
          <a:prstGeom prst="line">
            <a:avLst/>
          </a:prstGeom>
          <a:noFill/>
          <a:ln w="9525">
            <a:solidFill>
              <a:schemeClr val="tx1"/>
            </a:solidFill>
            <a:round/>
            <a:headEnd/>
            <a:tailEnd/>
          </a:ln>
        </p:spPr>
        <p:txBody>
          <a:bodyPr/>
          <a:lstStyle/>
          <a:p>
            <a:endParaRPr lang="es-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8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0" y="765175"/>
            <a:ext cx="10153650" cy="1143000"/>
          </a:xfrm>
          <a:prstGeom prst="rect">
            <a:avLst/>
          </a:prstGeom>
          <a:noFill/>
          <a:ln w="9525">
            <a:noFill/>
            <a:miter lim="800000"/>
            <a:headEnd/>
            <a:tailEnd/>
          </a:ln>
        </p:spPr>
        <p:txBody>
          <a:bodyPr anchor="ctr"/>
          <a:lstStyle/>
          <a:p>
            <a:r>
              <a:rPr lang="es-AR" altLang="es-AR" sz="3600" i="1">
                <a:latin typeface="Verdana" pitchFamily="34" charset="0"/>
              </a:rPr>
              <a:t>¿Qué regula actualmente?</a:t>
            </a:r>
            <a:endParaRPr lang="es-ES" altLang="es-AR" sz="3600" i="1"/>
          </a:p>
        </p:txBody>
      </p:sp>
      <p:sp>
        <p:nvSpPr>
          <p:cNvPr id="19461" name="Line 5"/>
          <p:cNvSpPr>
            <a:spLocks noChangeShapeType="1"/>
          </p:cNvSpPr>
          <p:nvPr/>
        </p:nvSpPr>
        <p:spPr bwMode="auto">
          <a:xfrm>
            <a:off x="0" y="1700213"/>
            <a:ext cx="6877050" cy="0"/>
          </a:xfrm>
          <a:prstGeom prst="line">
            <a:avLst/>
          </a:prstGeom>
          <a:noFill/>
          <a:ln w="9525">
            <a:solidFill>
              <a:schemeClr val="tx1"/>
            </a:solidFill>
            <a:round/>
            <a:headEnd/>
            <a:tailEnd/>
          </a:ln>
          <a:effectLst>
            <a:outerShdw blurRad="63500" dist="107763" dir="8100000" algn="ctr" rotWithShape="0">
              <a:schemeClr val="bg2">
                <a:alpha val="50000"/>
              </a:schemeClr>
            </a:outerShdw>
          </a:effectLst>
          <a:extLst>
            <a:ext uri="{909E8E84-426E-40DD-AFC4-6F175D3DCCD1}"/>
          </a:extLst>
        </p:spPr>
        <p:txBody>
          <a:bodyPr/>
          <a:lstStyle/>
          <a:p>
            <a:pPr>
              <a:defRPr/>
            </a:pPr>
            <a:endParaRPr lang="en-US">
              <a:ea typeface="ＭＳ Ｐゴシック" charset="0"/>
            </a:endParaRPr>
          </a:p>
        </p:txBody>
      </p:sp>
      <p:pic>
        <p:nvPicPr>
          <p:cNvPr id="15364" name="Picture 6"/>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851275" y="1701800"/>
            <a:ext cx="1252538" cy="4391025"/>
          </a:xfrm>
          <a:prstGeom prst="rect">
            <a:avLst/>
          </a:prstGeom>
          <a:noFill/>
          <a:ln w="9525">
            <a:noFill/>
            <a:miter lim="800000"/>
            <a:headEnd/>
            <a:tailEnd/>
          </a:ln>
        </p:spPr>
      </p:pic>
      <p:sp>
        <p:nvSpPr>
          <p:cNvPr id="19463" name="Rectangle 7"/>
          <p:cNvSpPr>
            <a:spLocks noChangeArrowheads="1"/>
          </p:cNvSpPr>
          <p:nvPr/>
        </p:nvSpPr>
        <p:spPr bwMode="auto">
          <a:xfrm>
            <a:off x="395288" y="2205038"/>
            <a:ext cx="2551112" cy="466725"/>
          </a:xfrm>
          <a:prstGeom prst="rect">
            <a:avLst/>
          </a:prstGeom>
          <a:solidFill>
            <a:schemeClr val="bg1"/>
          </a:solidFill>
          <a:ln w="9525">
            <a:solidFill>
              <a:schemeClr val="tx1"/>
            </a:solidFill>
            <a:miter lim="800000"/>
            <a:headEnd/>
            <a:tailEnd/>
          </a:ln>
        </p:spPr>
        <p:txBody>
          <a:bodyPr wrap="none">
            <a:spAutoFit/>
          </a:bodyPr>
          <a:lstStyle/>
          <a:p>
            <a:r>
              <a:rPr lang="es-ES" altLang="es-AR" sz="2400" b="0"/>
              <a:t>Protección ocular</a:t>
            </a:r>
          </a:p>
        </p:txBody>
      </p:sp>
      <p:sp>
        <p:nvSpPr>
          <p:cNvPr id="19464" name="Rectangle 8"/>
          <p:cNvSpPr>
            <a:spLocks noChangeArrowheads="1"/>
          </p:cNvSpPr>
          <p:nvPr/>
        </p:nvSpPr>
        <p:spPr bwMode="auto">
          <a:xfrm>
            <a:off x="395288" y="4292600"/>
            <a:ext cx="2533650" cy="1196975"/>
          </a:xfrm>
          <a:prstGeom prst="rect">
            <a:avLst/>
          </a:prstGeom>
          <a:solidFill>
            <a:schemeClr val="bg1"/>
          </a:solidFill>
          <a:ln w="9525">
            <a:solidFill>
              <a:schemeClr val="tx1"/>
            </a:solidFill>
            <a:miter lim="800000"/>
            <a:headEnd/>
            <a:tailEnd/>
          </a:ln>
        </p:spPr>
        <p:txBody>
          <a:bodyPr wrap="none">
            <a:spAutoFit/>
          </a:bodyPr>
          <a:lstStyle/>
          <a:p>
            <a:r>
              <a:rPr lang="es-ES" altLang="es-AR" sz="2400" b="0"/>
              <a:t>Protección de las</a:t>
            </a:r>
          </a:p>
          <a:p>
            <a:r>
              <a:rPr lang="es-ES" altLang="es-AR" sz="2400" b="0"/>
              <a:t>extremidades</a:t>
            </a:r>
          </a:p>
          <a:p>
            <a:r>
              <a:rPr lang="es-ES" altLang="es-AR" sz="2400" b="0"/>
              <a:t>superiores</a:t>
            </a:r>
          </a:p>
        </p:txBody>
      </p:sp>
      <p:sp>
        <p:nvSpPr>
          <p:cNvPr id="19465" name="Rectangle 9"/>
          <p:cNvSpPr>
            <a:spLocks noChangeArrowheads="1"/>
          </p:cNvSpPr>
          <p:nvPr/>
        </p:nvSpPr>
        <p:spPr bwMode="auto">
          <a:xfrm>
            <a:off x="6516688" y="1908175"/>
            <a:ext cx="2058987" cy="831850"/>
          </a:xfrm>
          <a:prstGeom prst="rect">
            <a:avLst/>
          </a:prstGeom>
          <a:noFill/>
          <a:ln w="9525">
            <a:solidFill>
              <a:schemeClr val="tx1"/>
            </a:solidFill>
            <a:miter lim="800000"/>
            <a:headEnd/>
            <a:tailEnd/>
          </a:ln>
        </p:spPr>
        <p:txBody>
          <a:bodyPr wrap="none">
            <a:spAutoFit/>
          </a:bodyPr>
          <a:lstStyle/>
          <a:p>
            <a:pPr algn="r"/>
            <a:r>
              <a:rPr lang="es-ES" altLang="es-AR" sz="2400" b="0"/>
              <a:t>Protección de</a:t>
            </a:r>
          </a:p>
          <a:p>
            <a:pPr algn="r"/>
            <a:r>
              <a:rPr lang="es-ES" altLang="es-AR" sz="2400" b="0"/>
              <a:t>la cabeza</a:t>
            </a:r>
          </a:p>
        </p:txBody>
      </p:sp>
      <p:sp>
        <p:nvSpPr>
          <p:cNvPr id="19466" name="Rectangle 10"/>
          <p:cNvSpPr>
            <a:spLocks noChangeArrowheads="1"/>
          </p:cNvSpPr>
          <p:nvPr/>
        </p:nvSpPr>
        <p:spPr bwMode="auto">
          <a:xfrm>
            <a:off x="6227763" y="3860800"/>
            <a:ext cx="2303462" cy="1930400"/>
          </a:xfrm>
          <a:prstGeom prst="rect">
            <a:avLst/>
          </a:prstGeom>
          <a:noFill/>
          <a:ln w="12700">
            <a:solidFill>
              <a:schemeClr val="tx1"/>
            </a:solidFill>
            <a:miter lim="800000"/>
            <a:headEnd/>
            <a:tailEnd/>
          </a:ln>
        </p:spPr>
        <p:txBody>
          <a:bodyPr>
            <a:spAutoFit/>
          </a:bodyPr>
          <a:lstStyle/>
          <a:p>
            <a:pPr algn="r"/>
            <a:r>
              <a:rPr lang="es-ES" altLang="es-AR" sz="2400" b="0"/>
              <a:t>Protección de extremidades</a:t>
            </a:r>
          </a:p>
          <a:p>
            <a:pPr algn="r"/>
            <a:r>
              <a:rPr lang="es-ES" altLang="es-AR" sz="2400" b="0"/>
              <a:t>inferiores y de prevención de deslizamiento</a:t>
            </a:r>
          </a:p>
        </p:txBody>
      </p:sp>
      <p:sp>
        <p:nvSpPr>
          <p:cNvPr id="19467" name="Line 11"/>
          <p:cNvSpPr>
            <a:spLocks noChangeShapeType="1"/>
          </p:cNvSpPr>
          <p:nvPr/>
        </p:nvSpPr>
        <p:spPr bwMode="auto">
          <a:xfrm>
            <a:off x="2916238" y="2420938"/>
            <a:ext cx="1223962" cy="71437"/>
          </a:xfrm>
          <a:prstGeom prst="line">
            <a:avLst/>
          </a:prstGeom>
          <a:noFill/>
          <a:ln w="9525">
            <a:solidFill>
              <a:schemeClr val="tx1"/>
            </a:solidFill>
            <a:round/>
            <a:headEnd/>
            <a:tailEnd type="triangle" w="med" len="med"/>
          </a:ln>
        </p:spPr>
        <p:txBody>
          <a:bodyPr/>
          <a:lstStyle/>
          <a:p>
            <a:endParaRPr lang="es-AR"/>
          </a:p>
        </p:txBody>
      </p:sp>
      <p:sp>
        <p:nvSpPr>
          <p:cNvPr id="19468" name="Line 12"/>
          <p:cNvSpPr>
            <a:spLocks noChangeShapeType="1"/>
          </p:cNvSpPr>
          <p:nvPr/>
        </p:nvSpPr>
        <p:spPr bwMode="auto">
          <a:xfrm flipV="1">
            <a:off x="2916238" y="4581525"/>
            <a:ext cx="935037" cy="360363"/>
          </a:xfrm>
          <a:prstGeom prst="line">
            <a:avLst/>
          </a:prstGeom>
          <a:noFill/>
          <a:ln w="9525">
            <a:solidFill>
              <a:schemeClr val="tx1"/>
            </a:solidFill>
            <a:round/>
            <a:headEnd/>
            <a:tailEnd type="triangle" w="med" len="med"/>
          </a:ln>
        </p:spPr>
        <p:txBody>
          <a:bodyPr/>
          <a:lstStyle/>
          <a:p>
            <a:endParaRPr lang="es-AR"/>
          </a:p>
        </p:txBody>
      </p:sp>
      <p:sp>
        <p:nvSpPr>
          <p:cNvPr id="19469" name="Line 13"/>
          <p:cNvSpPr>
            <a:spLocks noChangeShapeType="1"/>
          </p:cNvSpPr>
          <p:nvPr/>
        </p:nvSpPr>
        <p:spPr bwMode="auto">
          <a:xfrm flipH="1">
            <a:off x="5148263" y="4868863"/>
            <a:ext cx="1079500" cy="1008062"/>
          </a:xfrm>
          <a:prstGeom prst="line">
            <a:avLst/>
          </a:prstGeom>
          <a:noFill/>
          <a:ln w="9525">
            <a:solidFill>
              <a:schemeClr val="tx1"/>
            </a:solidFill>
            <a:round/>
            <a:headEnd/>
            <a:tailEnd type="triangle" w="med" len="med"/>
          </a:ln>
        </p:spPr>
        <p:txBody>
          <a:bodyPr/>
          <a:lstStyle/>
          <a:p>
            <a:endParaRPr lang="es-AR"/>
          </a:p>
        </p:txBody>
      </p:sp>
      <p:sp>
        <p:nvSpPr>
          <p:cNvPr id="19470" name="Line 14"/>
          <p:cNvSpPr>
            <a:spLocks noChangeShapeType="1"/>
          </p:cNvSpPr>
          <p:nvPr/>
        </p:nvSpPr>
        <p:spPr bwMode="auto">
          <a:xfrm flipH="1" flipV="1">
            <a:off x="5003800" y="2205038"/>
            <a:ext cx="1512888" cy="360362"/>
          </a:xfrm>
          <a:prstGeom prst="line">
            <a:avLst/>
          </a:prstGeom>
          <a:noFill/>
          <a:ln w="9525">
            <a:solidFill>
              <a:schemeClr val="tx1"/>
            </a:solidFill>
            <a:round/>
            <a:headEnd/>
            <a:tailEnd type="triangle" w="med" len="med"/>
          </a:ln>
        </p:spPr>
        <p:txBody>
          <a:bodyPr/>
          <a:lstStyle/>
          <a:p>
            <a:endParaRPr lang="es-AR"/>
          </a:p>
        </p:txBody>
      </p:sp>
      <p:sp>
        <p:nvSpPr>
          <p:cNvPr id="14" name="Rectangle 9"/>
          <p:cNvSpPr>
            <a:spLocks noChangeArrowheads="1"/>
          </p:cNvSpPr>
          <p:nvPr/>
        </p:nvSpPr>
        <p:spPr bwMode="auto">
          <a:xfrm>
            <a:off x="395288" y="3028950"/>
            <a:ext cx="2203450" cy="830263"/>
          </a:xfrm>
          <a:prstGeom prst="rect">
            <a:avLst/>
          </a:prstGeom>
          <a:noFill/>
          <a:ln w="9525">
            <a:solidFill>
              <a:schemeClr val="tx1"/>
            </a:solidFill>
            <a:miter lim="800000"/>
            <a:headEnd/>
            <a:tailEnd/>
          </a:ln>
        </p:spPr>
        <p:txBody>
          <a:bodyPr>
            <a:spAutoFit/>
          </a:bodyPr>
          <a:lstStyle/>
          <a:p>
            <a:pPr algn="r"/>
            <a:r>
              <a:rPr lang="es-ES" altLang="es-AR" sz="2400" b="0"/>
              <a:t>Protección contra caídas</a:t>
            </a:r>
          </a:p>
        </p:txBody>
      </p:sp>
      <p:sp>
        <p:nvSpPr>
          <p:cNvPr id="15" name="Line 11"/>
          <p:cNvSpPr>
            <a:spLocks noChangeShapeType="1"/>
          </p:cNvSpPr>
          <p:nvPr/>
        </p:nvSpPr>
        <p:spPr bwMode="auto">
          <a:xfrm>
            <a:off x="2667000" y="3460750"/>
            <a:ext cx="1328738" cy="71438"/>
          </a:xfrm>
          <a:prstGeom prst="line">
            <a:avLst/>
          </a:prstGeom>
          <a:noFill/>
          <a:ln w="9525">
            <a:solidFill>
              <a:schemeClr val="tx1"/>
            </a:solidFill>
            <a:round/>
            <a:headEnd/>
            <a:tailEnd type="triangle" w="med" len="med"/>
          </a:ln>
        </p:spPr>
        <p:txBody>
          <a:bodyPr/>
          <a:lstStyle/>
          <a:p>
            <a:endParaRPr lang="es-AR"/>
          </a:p>
        </p:txBody>
      </p:sp>
      <p:sp>
        <p:nvSpPr>
          <p:cNvPr id="16" name="Rectangle 9"/>
          <p:cNvSpPr>
            <a:spLocks noChangeArrowheads="1"/>
          </p:cNvSpPr>
          <p:nvPr/>
        </p:nvSpPr>
        <p:spPr bwMode="auto">
          <a:xfrm>
            <a:off x="6394450" y="2924175"/>
            <a:ext cx="2181225" cy="830263"/>
          </a:xfrm>
          <a:prstGeom prst="rect">
            <a:avLst/>
          </a:prstGeom>
          <a:noFill/>
          <a:ln w="9525">
            <a:solidFill>
              <a:schemeClr val="tx1"/>
            </a:solidFill>
            <a:miter lim="800000"/>
            <a:headEnd/>
            <a:tailEnd/>
          </a:ln>
        </p:spPr>
        <p:txBody>
          <a:bodyPr>
            <a:spAutoFit/>
          </a:bodyPr>
          <a:lstStyle/>
          <a:p>
            <a:pPr algn="r"/>
            <a:r>
              <a:rPr lang="es-ES" altLang="es-AR" sz="2400" b="0"/>
              <a:t>Protección auditiva</a:t>
            </a:r>
          </a:p>
        </p:txBody>
      </p:sp>
      <p:sp>
        <p:nvSpPr>
          <p:cNvPr id="17" name="Line 14"/>
          <p:cNvSpPr>
            <a:spLocks noChangeShapeType="1"/>
          </p:cNvSpPr>
          <p:nvPr/>
        </p:nvSpPr>
        <p:spPr bwMode="auto">
          <a:xfrm flipH="1" flipV="1">
            <a:off x="5003800" y="2565400"/>
            <a:ext cx="1390650" cy="692150"/>
          </a:xfrm>
          <a:prstGeom prst="line">
            <a:avLst/>
          </a:prstGeom>
          <a:noFill/>
          <a:ln w="9525">
            <a:solidFill>
              <a:schemeClr val="tx1"/>
            </a:solidFill>
            <a:round/>
            <a:headEnd/>
            <a:tailEnd type="triangle" w="med" len="med"/>
          </a:ln>
        </p:spPr>
        <p:txBody>
          <a:bodyPr/>
          <a:lstStyle/>
          <a:p>
            <a:endParaRPr lang="es-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9463"/>
                                        </p:tgtEl>
                                        <p:attrNameLst>
                                          <p:attrName>style.visibility</p:attrName>
                                        </p:attrNameLst>
                                      </p:cBhvr>
                                      <p:to>
                                        <p:strVal val="visible"/>
                                      </p:to>
                                    </p:set>
                                    <p:animEffect transition="in" filter="strips(downLeft)">
                                      <p:cBhvr>
                                        <p:cTn id="7" dur="500"/>
                                        <p:tgtEl>
                                          <p:spTgt spid="1946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9467"/>
                                        </p:tgtEl>
                                        <p:attrNameLst>
                                          <p:attrName>style.visibility</p:attrName>
                                        </p:attrNameLst>
                                      </p:cBhvr>
                                      <p:to>
                                        <p:strVal val="visible"/>
                                      </p:to>
                                    </p:set>
                                    <p:animEffect transition="in" filter="strips(downLeft)">
                                      <p:cBhvr>
                                        <p:cTn id="10" dur="500"/>
                                        <p:tgtEl>
                                          <p:spTgt spid="1946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19464"/>
                                        </p:tgtEl>
                                        <p:attrNameLst>
                                          <p:attrName>style.visibility</p:attrName>
                                        </p:attrNameLst>
                                      </p:cBhvr>
                                      <p:to>
                                        <p:strVal val="visible"/>
                                      </p:to>
                                    </p:set>
                                    <p:animEffect transition="in" filter="strips(downLeft)">
                                      <p:cBhvr>
                                        <p:cTn id="15" dur="500"/>
                                        <p:tgtEl>
                                          <p:spTgt spid="1946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9468"/>
                                        </p:tgtEl>
                                        <p:attrNameLst>
                                          <p:attrName>style.visibility</p:attrName>
                                        </p:attrNameLst>
                                      </p:cBhvr>
                                      <p:to>
                                        <p:strVal val="visible"/>
                                      </p:to>
                                    </p:set>
                                    <p:animEffect transition="in" filter="strips(downLeft)">
                                      <p:cBhvr>
                                        <p:cTn id="18" dur="500"/>
                                        <p:tgtEl>
                                          <p:spTgt spid="1946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19465"/>
                                        </p:tgtEl>
                                        <p:attrNameLst>
                                          <p:attrName>style.visibility</p:attrName>
                                        </p:attrNameLst>
                                      </p:cBhvr>
                                      <p:to>
                                        <p:strVal val="visible"/>
                                      </p:to>
                                    </p:set>
                                    <p:animEffect transition="in" filter="strips(downLeft)">
                                      <p:cBhvr>
                                        <p:cTn id="23" dur="500"/>
                                        <p:tgtEl>
                                          <p:spTgt spid="19465"/>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9470"/>
                                        </p:tgtEl>
                                        <p:attrNameLst>
                                          <p:attrName>style.visibility</p:attrName>
                                        </p:attrNameLst>
                                      </p:cBhvr>
                                      <p:to>
                                        <p:strVal val="visible"/>
                                      </p:to>
                                    </p:set>
                                    <p:animEffect transition="in" filter="strips(downLeft)">
                                      <p:cBhvr>
                                        <p:cTn id="26" dur="500"/>
                                        <p:tgtEl>
                                          <p:spTgt spid="1947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19466"/>
                                        </p:tgtEl>
                                        <p:attrNameLst>
                                          <p:attrName>style.visibility</p:attrName>
                                        </p:attrNameLst>
                                      </p:cBhvr>
                                      <p:to>
                                        <p:strVal val="visible"/>
                                      </p:to>
                                    </p:set>
                                    <p:animEffect transition="in" filter="strips(downLeft)">
                                      <p:cBhvr>
                                        <p:cTn id="31" dur="500"/>
                                        <p:tgtEl>
                                          <p:spTgt spid="19466"/>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19469"/>
                                        </p:tgtEl>
                                        <p:attrNameLst>
                                          <p:attrName>style.visibility</p:attrName>
                                        </p:attrNameLst>
                                      </p:cBhvr>
                                      <p:to>
                                        <p:strVal val="visible"/>
                                      </p:to>
                                    </p:set>
                                    <p:animEffect transition="in" filter="strips(downLeft)">
                                      <p:cBhvr>
                                        <p:cTn id="34" dur="500"/>
                                        <p:tgtEl>
                                          <p:spTgt spid="1946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strips(downLeft)">
                                      <p:cBhvr>
                                        <p:cTn id="39" dur="500"/>
                                        <p:tgtEl>
                                          <p:spTgt spid="14"/>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strips(downLeft)">
                                      <p:cBhvr>
                                        <p:cTn id="42" dur="500"/>
                                        <p:tgtEl>
                                          <p:spTgt spid="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strips(downLeft)">
                                      <p:cBhvr>
                                        <p:cTn id="47" dur="500"/>
                                        <p:tgtEl>
                                          <p:spTgt spid="16"/>
                                        </p:tgtEl>
                                      </p:cBhvr>
                                    </p:animEffect>
                                  </p:childTnLst>
                                </p:cTn>
                              </p:par>
                              <p:par>
                                <p:cTn id="48" presetID="18" presetClass="entr" presetSubtype="12"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strips(downLeft)">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animBg="1"/>
      <p:bldP spid="19464" grpId="0" animBg="1"/>
      <p:bldP spid="19465" grpId="0" animBg="1"/>
      <p:bldP spid="19466" grpId="0" animBg="1"/>
      <p:bldP spid="19467" grpId="0" animBg="1"/>
      <p:bldP spid="19468" grpId="0" animBg="1"/>
      <p:bldP spid="19469" grpId="0" animBg="1"/>
      <p:bldP spid="19470" grpId="0" animBg="1"/>
      <p:bldP spid="14" grpId="0"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ChangeArrowheads="1"/>
          </p:cNvSpPr>
          <p:nvPr/>
        </p:nvSpPr>
        <p:spPr bwMode="auto">
          <a:xfrm>
            <a:off x="0" y="928688"/>
            <a:ext cx="9144000" cy="1143000"/>
          </a:xfrm>
          <a:prstGeom prst="rect">
            <a:avLst/>
          </a:prstGeom>
          <a:noFill/>
          <a:ln w="9525">
            <a:noFill/>
            <a:miter lim="800000"/>
            <a:headEnd/>
            <a:tailEnd/>
          </a:ln>
        </p:spPr>
        <p:txBody>
          <a:bodyPr anchor="ctr"/>
          <a:lstStyle/>
          <a:p>
            <a:r>
              <a:rPr lang="es-AR" altLang="es-AR" sz="3600" i="1">
                <a:latin typeface="Verdana" pitchFamily="34" charset="0"/>
                <a:cs typeface="Arial" charset="0"/>
              </a:rPr>
              <a:t>La realidad del mercado</a:t>
            </a:r>
            <a:endParaRPr lang="es-ES" altLang="es-AR" sz="3600" i="1">
              <a:latin typeface="Verdana" pitchFamily="34" charset="0"/>
              <a:cs typeface="Arial" charset="0"/>
            </a:endParaRPr>
          </a:p>
        </p:txBody>
      </p:sp>
      <p:sp>
        <p:nvSpPr>
          <p:cNvPr id="92163" name="Line 3"/>
          <p:cNvSpPr>
            <a:spLocks noChangeShapeType="1"/>
          </p:cNvSpPr>
          <p:nvPr/>
        </p:nvSpPr>
        <p:spPr bwMode="auto">
          <a:xfrm>
            <a:off x="0" y="1773238"/>
            <a:ext cx="6443663" cy="0"/>
          </a:xfrm>
          <a:prstGeom prst="line">
            <a:avLst/>
          </a:prstGeom>
          <a:noFill/>
          <a:ln w="9525">
            <a:solidFill>
              <a:schemeClr val="tx1"/>
            </a:solidFill>
            <a:round/>
            <a:headEnd/>
            <a:tailEnd/>
          </a:ln>
          <a:effectLst>
            <a:outerShdw blurRad="63500" dist="107763" dir="8100000" algn="ctr" rotWithShape="0">
              <a:schemeClr val="bg2">
                <a:alpha val="50000"/>
              </a:schemeClr>
            </a:outerShdw>
          </a:effectLst>
          <a:extLst>
            <a:ext uri="{909E8E84-426E-40DD-AFC4-6F175D3DCCD1}"/>
          </a:extLst>
        </p:spPr>
        <p:txBody>
          <a:bodyPr/>
          <a:lstStyle/>
          <a:p>
            <a:pPr>
              <a:defRPr/>
            </a:pPr>
            <a:endParaRPr lang="en-US">
              <a:ea typeface="ＭＳ Ｐゴシック" charset="0"/>
            </a:endParaRPr>
          </a:p>
        </p:txBody>
      </p:sp>
      <p:sp>
        <p:nvSpPr>
          <p:cNvPr id="16388" name="1 Rectángulo"/>
          <p:cNvSpPr>
            <a:spLocks noChangeArrowheads="1"/>
          </p:cNvSpPr>
          <p:nvPr/>
        </p:nvSpPr>
        <p:spPr bwMode="auto">
          <a:xfrm>
            <a:off x="1619250" y="1916113"/>
            <a:ext cx="5599113" cy="1816100"/>
          </a:xfrm>
          <a:prstGeom prst="rect">
            <a:avLst/>
          </a:prstGeom>
          <a:noFill/>
          <a:ln w="9525">
            <a:noFill/>
            <a:miter lim="800000"/>
            <a:headEnd/>
            <a:tailEnd/>
          </a:ln>
        </p:spPr>
        <p:txBody>
          <a:bodyPr>
            <a:spAutoFit/>
          </a:bodyPr>
          <a:lstStyle/>
          <a:p>
            <a:pPr algn="ctr"/>
            <a:r>
              <a:rPr lang="es-AR" altLang="es-AR" sz="2800"/>
              <a:t>Aún se siguen comercializando E.P.P. sin certificar</a:t>
            </a:r>
          </a:p>
          <a:p>
            <a:pPr algn="ctr"/>
            <a:endParaRPr lang="es-AR" altLang="es-AR" sz="2800"/>
          </a:p>
          <a:p>
            <a:pPr algn="ctr"/>
            <a:endParaRPr lang="es-AR" altLang="es-AR" sz="2800"/>
          </a:p>
        </p:txBody>
      </p:sp>
      <p:pic>
        <p:nvPicPr>
          <p:cNvPr id="16389" name="1 Imagen"/>
          <p:cNvPicPr>
            <a:picLocks noChangeAspect="1"/>
          </p:cNvPicPr>
          <p:nvPr/>
        </p:nvPicPr>
        <p:blipFill>
          <a:blip r:embed="rId3"/>
          <a:srcRect/>
          <a:stretch>
            <a:fillRect/>
          </a:stretch>
        </p:blipFill>
        <p:spPr bwMode="auto">
          <a:xfrm>
            <a:off x="3059113" y="3068638"/>
            <a:ext cx="2717800"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8738" y="981075"/>
            <a:ext cx="7726363" cy="792163"/>
          </a:xfrm>
        </p:spPr>
        <p:txBody>
          <a:bodyPr/>
          <a:lstStyle/>
          <a:p>
            <a:pPr algn="l" eaLnBrk="1" hangingPunct="1"/>
            <a:r>
              <a:rPr lang="es-AR" altLang="es-AR" sz="3600" b="1" i="1" smtClean="0">
                <a:latin typeface="Verdana" pitchFamily="34" charset="0"/>
              </a:rPr>
              <a:t>¿Por qué sucede esto?</a:t>
            </a:r>
            <a:endParaRPr lang="es-ES" altLang="es-AR" sz="3600" b="1" i="1" smtClean="0">
              <a:latin typeface="Verdana" pitchFamily="34" charset="0"/>
            </a:endParaRPr>
          </a:p>
        </p:txBody>
      </p:sp>
      <p:sp>
        <p:nvSpPr>
          <p:cNvPr id="94211" name="Rectangle 3"/>
          <p:cNvSpPr>
            <a:spLocks noGrp="1" noChangeArrowheads="1"/>
          </p:cNvSpPr>
          <p:nvPr>
            <p:ph idx="1"/>
          </p:nvPr>
        </p:nvSpPr>
        <p:spPr>
          <a:xfrm>
            <a:off x="539750" y="2060575"/>
            <a:ext cx="8229600" cy="4525963"/>
          </a:xfrm>
        </p:spPr>
        <p:txBody>
          <a:bodyPr/>
          <a:lstStyle/>
          <a:p>
            <a:pPr algn="just" eaLnBrk="1" hangingPunct="1"/>
            <a:r>
              <a:rPr lang="es-AR" altLang="es-AR" smtClean="0"/>
              <a:t>Porque ignoran la obligación de comprar E.P.P. certificados.</a:t>
            </a:r>
          </a:p>
          <a:p>
            <a:pPr algn="just" eaLnBrk="1" hangingPunct="1"/>
            <a:r>
              <a:rPr lang="es-AR" altLang="es-AR" smtClean="0"/>
              <a:t>Porque en la compra no se consulta al responsable de Seguridad e Higiene.</a:t>
            </a:r>
          </a:p>
          <a:p>
            <a:pPr algn="just" eaLnBrk="1" hangingPunct="1"/>
            <a:r>
              <a:rPr lang="es-AR" altLang="es-AR" smtClean="0"/>
              <a:t>Porque se busca el mejor precio o la mejor condición de pago.</a:t>
            </a:r>
          </a:p>
          <a:p>
            <a:pPr eaLnBrk="1" hangingPunct="1"/>
            <a:endParaRPr lang="es-AR" altLang="es-AR" smtClean="0"/>
          </a:p>
          <a:p>
            <a:pPr eaLnBrk="1" hangingPunct="1"/>
            <a:endParaRPr lang="es-ES" altLang="es-AR" b="1" smtClean="0"/>
          </a:p>
        </p:txBody>
      </p:sp>
      <p:sp>
        <p:nvSpPr>
          <p:cNvPr id="94212" name="Line 4"/>
          <p:cNvSpPr>
            <a:spLocks noChangeShapeType="1"/>
          </p:cNvSpPr>
          <p:nvPr/>
        </p:nvSpPr>
        <p:spPr bwMode="auto">
          <a:xfrm>
            <a:off x="0" y="1700213"/>
            <a:ext cx="6732588" cy="0"/>
          </a:xfrm>
          <a:prstGeom prst="line">
            <a:avLst/>
          </a:prstGeom>
          <a:noFill/>
          <a:ln w="9525">
            <a:solidFill>
              <a:schemeClr val="tx1"/>
            </a:solidFill>
            <a:round/>
            <a:headEnd/>
            <a:tailEnd/>
          </a:ln>
          <a:effectLst>
            <a:outerShdw blurRad="63500" dist="107763" dir="8100000" algn="ctr" rotWithShape="0">
              <a:schemeClr val="bg2">
                <a:alpha val="50000"/>
              </a:schemeClr>
            </a:outerShdw>
          </a:effectLst>
          <a:extLst>
            <a:ext uri="{909E8E84-426E-40DD-AFC4-6F175D3DCCD1}"/>
          </a:extLst>
        </p:spPr>
        <p:txBody>
          <a:bodyPr/>
          <a:lstStyle/>
          <a:p>
            <a:pPr>
              <a:defRPr/>
            </a:pPr>
            <a:endParaRPr lang="en-US">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42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92" name="Picture 16"/>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258888" y="1557338"/>
            <a:ext cx="6696075" cy="4529137"/>
          </a:xfrm>
          <a:prstGeom prst="rect">
            <a:avLst/>
          </a:prstGeom>
          <a:noFill/>
          <a:ln w="9525">
            <a:noFill/>
            <a:miter lim="800000"/>
            <a:headEnd/>
            <a:tailEnd/>
          </a:ln>
        </p:spPr>
      </p:pic>
      <p:sp>
        <p:nvSpPr>
          <p:cNvPr id="18435" name="Rectangle 4"/>
          <p:cNvSpPr>
            <a:spLocks noChangeArrowheads="1"/>
          </p:cNvSpPr>
          <p:nvPr/>
        </p:nvSpPr>
        <p:spPr bwMode="auto">
          <a:xfrm>
            <a:off x="0" y="701675"/>
            <a:ext cx="9144000" cy="1143000"/>
          </a:xfrm>
          <a:prstGeom prst="rect">
            <a:avLst/>
          </a:prstGeom>
          <a:noFill/>
          <a:ln w="9525">
            <a:noFill/>
            <a:miter lim="800000"/>
            <a:headEnd/>
            <a:tailEnd/>
          </a:ln>
        </p:spPr>
        <p:txBody>
          <a:bodyPr anchor="ctr"/>
          <a:lstStyle/>
          <a:p>
            <a:r>
              <a:rPr lang="es-AR" altLang="es-AR" sz="2800" i="1">
                <a:latin typeface="Verdana" pitchFamily="34" charset="0"/>
                <a:cs typeface="Arial" charset="0"/>
              </a:rPr>
              <a:t>Resistencia al impacto</a:t>
            </a:r>
            <a:endParaRPr lang="es-ES" altLang="es-AR" sz="2800" i="1">
              <a:latin typeface="Verdana" pitchFamily="34" charset="0"/>
              <a:cs typeface="Arial" charset="0"/>
            </a:endParaRPr>
          </a:p>
        </p:txBody>
      </p:sp>
      <p:sp>
        <p:nvSpPr>
          <p:cNvPr id="24594" name="Text Box 18"/>
          <p:cNvSpPr txBox="1">
            <a:spLocks noChangeArrowheads="1"/>
          </p:cNvSpPr>
          <p:nvPr/>
        </p:nvSpPr>
        <p:spPr bwMode="auto">
          <a:xfrm>
            <a:off x="4932363" y="5013325"/>
            <a:ext cx="3155950" cy="641350"/>
          </a:xfrm>
          <a:prstGeom prst="rect">
            <a:avLst/>
          </a:prstGeom>
          <a:noFill/>
          <a:ln w="9525">
            <a:noFill/>
            <a:miter lim="800000"/>
            <a:headEnd/>
            <a:tailEnd/>
          </a:ln>
        </p:spPr>
        <p:txBody>
          <a:bodyPr wrap="none">
            <a:spAutoFit/>
          </a:bodyPr>
          <a:lstStyle/>
          <a:p>
            <a:pPr algn="ctr"/>
            <a:r>
              <a:rPr lang="es-AR" altLang="es-AR"/>
              <a:t>Comparación entre cilindro</a:t>
            </a:r>
          </a:p>
          <a:p>
            <a:pPr algn="ctr"/>
            <a:r>
              <a:rPr lang="es-AR" altLang="es-AR"/>
              <a:t>PA vs. NPA</a:t>
            </a:r>
            <a:endParaRPr lang="es-ES" altLang="es-AR"/>
          </a:p>
        </p:txBody>
      </p:sp>
      <p:sp>
        <p:nvSpPr>
          <p:cNvPr id="24595" name="Line 19"/>
          <p:cNvSpPr>
            <a:spLocks noChangeShapeType="1"/>
          </p:cNvSpPr>
          <p:nvPr/>
        </p:nvSpPr>
        <p:spPr bwMode="auto">
          <a:xfrm flipH="1">
            <a:off x="3708400" y="5445125"/>
            <a:ext cx="1439863" cy="288925"/>
          </a:xfrm>
          <a:prstGeom prst="line">
            <a:avLst/>
          </a:prstGeom>
          <a:noFill/>
          <a:ln w="28575">
            <a:solidFill>
              <a:srgbClr val="FF3300"/>
            </a:solidFill>
            <a:round/>
            <a:headEnd/>
            <a:tailEnd type="triangle" w="med" len="med"/>
          </a:ln>
        </p:spPr>
        <p:txBody>
          <a:bodyPr/>
          <a:lstStyle/>
          <a:p>
            <a:endParaRPr lang="es-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592"/>
                                        </p:tgtEl>
                                        <p:attrNameLst>
                                          <p:attrName>style.visibility</p:attrName>
                                        </p:attrNameLst>
                                      </p:cBhvr>
                                      <p:to>
                                        <p:strVal val="visible"/>
                                      </p:to>
                                    </p:set>
                                    <p:animEffect transition="in" filter="dissolve">
                                      <p:cBhvr>
                                        <p:cTn id="7" dur="500"/>
                                        <p:tgtEl>
                                          <p:spTgt spid="245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4594"/>
                                        </p:tgtEl>
                                        <p:attrNameLst>
                                          <p:attrName>style.visibility</p:attrName>
                                        </p:attrNameLst>
                                      </p:cBhvr>
                                      <p:to>
                                        <p:strVal val="visible"/>
                                      </p:to>
                                    </p:set>
                                    <p:animEffect transition="in" filter="barn(inHorizontal)">
                                      <p:cBhvr>
                                        <p:cTn id="12" dur="500"/>
                                        <p:tgtEl>
                                          <p:spTgt spid="245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4595"/>
                                        </p:tgtEl>
                                        <p:attrNameLst>
                                          <p:attrName>style.visibility</p:attrName>
                                        </p:attrNameLst>
                                      </p:cBhvr>
                                      <p:to>
                                        <p:strVal val="visible"/>
                                      </p:to>
                                    </p:set>
                                    <p:animEffect transition="in" filter="strips(downLeft)">
                                      <p:cBhvr>
                                        <p:cTn id="17" dur="500"/>
                                        <p:tgtEl>
                                          <p:spTgt spid="24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4" grpId="0"/>
      <p:bldP spid="2459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4"/>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00113" y="1628775"/>
            <a:ext cx="6897687" cy="4460875"/>
          </a:xfrm>
          <a:prstGeom prst="rect">
            <a:avLst/>
          </a:prstGeom>
          <a:noFill/>
          <a:ln w="9525">
            <a:noFill/>
            <a:miter lim="800000"/>
            <a:headEnd/>
            <a:tailEnd/>
          </a:ln>
        </p:spPr>
      </p:pic>
      <p:sp>
        <p:nvSpPr>
          <p:cNvPr id="19459" name="Rectangle 4"/>
          <p:cNvSpPr>
            <a:spLocks noChangeArrowheads="1"/>
          </p:cNvSpPr>
          <p:nvPr/>
        </p:nvSpPr>
        <p:spPr bwMode="auto">
          <a:xfrm>
            <a:off x="0" y="692150"/>
            <a:ext cx="9144000" cy="1143000"/>
          </a:xfrm>
          <a:prstGeom prst="rect">
            <a:avLst/>
          </a:prstGeom>
          <a:noFill/>
          <a:ln w="9525">
            <a:noFill/>
            <a:miter lim="800000"/>
            <a:headEnd/>
            <a:tailEnd/>
          </a:ln>
        </p:spPr>
        <p:txBody>
          <a:bodyPr anchor="ctr"/>
          <a:lstStyle/>
          <a:p>
            <a:r>
              <a:rPr lang="es-AR" altLang="es-AR" sz="2800" i="1">
                <a:latin typeface="Verdana" pitchFamily="34" charset="0"/>
                <a:cs typeface="Arial" charset="0"/>
              </a:rPr>
              <a:t>Resistencia a la compresión</a:t>
            </a:r>
            <a:endParaRPr lang="es-ES" altLang="es-AR" sz="2800" i="1">
              <a:latin typeface="Verdana" pitchFamily="34"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104452"/>
                                        </p:tgtEl>
                                        <p:attrNameLst>
                                          <p:attrName>style.visibility</p:attrName>
                                        </p:attrNameLst>
                                      </p:cBhvr>
                                      <p:to>
                                        <p:strVal val="visible"/>
                                      </p:to>
                                    </p:set>
                                    <p:anim calcmode="lin" valueType="num">
                                      <p:cBhvr>
                                        <p:cTn id="7" dur="500" fill="hold"/>
                                        <p:tgtEl>
                                          <p:spTgt spid="104452"/>
                                        </p:tgtEl>
                                        <p:attrNameLst>
                                          <p:attrName>ppt_w</p:attrName>
                                        </p:attrNameLst>
                                      </p:cBhvr>
                                      <p:tavLst>
                                        <p:tav tm="0">
                                          <p:val>
                                            <p:fltVal val="0"/>
                                          </p:val>
                                        </p:tav>
                                        <p:tav tm="100000">
                                          <p:val>
                                            <p:strVal val="#ppt_w"/>
                                          </p:val>
                                        </p:tav>
                                      </p:tavLst>
                                    </p:anim>
                                    <p:anim calcmode="lin" valueType="num">
                                      <p:cBhvr>
                                        <p:cTn id="8" dur="500" fill="hold"/>
                                        <p:tgtEl>
                                          <p:spTgt spid="1044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7_0620fot0044"/>
          <p:cNvPicPr>
            <a:picLocks noChangeAspect="1" noChangeArrowheads="1"/>
          </p:cNvPicPr>
          <p:nvPr/>
        </p:nvPicPr>
        <p:blipFill>
          <a:blip r:embed="rId3"/>
          <a:srcRect/>
          <a:stretch>
            <a:fillRect/>
          </a:stretch>
        </p:blipFill>
        <p:spPr bwMode="auto">
          <a:xfrm>
            <a:off x="692150" y="1484313"/>
            <a:ext cx="3308350" cy="4413250"/>
          </a:xfrm>
          <a:prstGeom prst="rect">
            <a:avLst/>
          </a:prstGeom>
          <a:noFill/>
          <a:ln w="38100">
            <a:solidFill>
              <a:srgbClr val="009900"/>
            </a:solidFill>
            <a:miter lim="800000"/>
            <a:headEnd/>
            <a:tailEnd/>
          </a:ln>
        </p:spPr>
      </p:pic>
      <p:pic>
        <p:nvPicPr>
          <p:cNvPr id="6" name="Picture 4" descr="2007_0620fot0065"/>
          <p:cNvPicPr>
            <a:picLocks noChangeAspect="1" noChangeArrowheads="1"/>
          </p:cNvPicPr>
          <p:nvPr/>
        </p:nvPicPr>
        <p:blipFill>
          <a:blip r:embed="rId4"/>
          <a:srcRect/>
          <a:stretch>
            <a:fillRect/>
          </a:stretch>
        </p:blipFill>
        <p:spPr bwMode="auto">
          <a:xfrm>
            <a:off x="5167313" y="1484313"/>
            <a:ext cx="3309937" cy="4413250"/>
          </a:xfrm>
          <a:prstGeom prst="rect">
            <a:avLst/>
          </a:prstGeom>
          <a:noFill/>
          <a:ln w="38100">
            <a:solidFill>
              <a:srgbClr val="0099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7" name="Picture 5"/>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508625" y="1393825"/>
            <a:ext cx="3411538" cy="4699000"/>
          </a:xfrm>
          <a:prstGeom prst="rect">
            <a:avLst/>
          </a:prstGeom>
          <a:noFill/>
          <a:ln w="9525">
            <a:noFill/>
            <a:miter lim="800000"/>
            <a:headEnd/>
            <a:tailEnd/>
          </a:ln>
        </p:spPr>
      </p:pic>
      <p:pic>
        <p:nvPicPr>
          <p:cNvPr id="115718" name="Picture 6"/>
          <p:cNvPicPr>
            <a:picLocks noChangeAspect="1" noChangeArrowheads="1"/>
          </p:cNvPicPr>
          <p:nvPr/>
        </p:nvPicPr>
        <p:blipFill>
          <a:blip r:embed="rId4">
            <a:clrChange>
              <a:clrFrom>
                <a:srgbClr val="FEFFFF"/>
              </a:clrFrom>
              <a:clrTo>
                <a:srgbClr val="FEFFFF">
                  <a:alpha val="0"/>
                </a:srgbClr>
              </a:clrTo>
            </a:clrChange>
          </a:blip>
          <a:srcRect/>
          <a:stretch>
            <a:fillRect/>
          </a:stretch>
        </p:blipFill>
        <p:spPr bwMode="auto">
          <a:xfrm>
            <a:off x="755650" y="2636838"/>
            <a:ext cx="3327400" cy="3381375"/>
          </a:xfrm>
          <a:prstGeom prst="rect">
            <a:avLst/>
          </a:prstGeom>
          <a:noFill/>
          <a:ln w="9525">
            <a:noFill/>
            <a:miter lim="800000"/>
            <a:headEnd/>
            <a:tailEnd/>
          </a:ln>
        </p:spPr>
      </p:pic>
      <p:sp>
        <p:nvSpPr>
          <p:cNvPr id="21508" name="Rectangle 4"/>
          <p:cNvSpPr>
            <a:spLocks noChangeArrowheads="1"/>
          </p:cNvSpPr>
          <p:nvPr/>
        </p:nvSpPr>
        <p:spPr bwMode="auto">
          <a:xfrm>
            <a:off x="0" y="692150"/>
            <a:ext cx="9144000" cy="1143000"/>
          </a:xfrm>
          <a:prstGeom prst="rect">
            <a:avLst/>
          </a:prstGeom>
          <a:noFill/>
          <a:ln w="9525">
            <a:noFill/>
            <a:miter lim="800000"/>
            <a:headEnd/>
            <a:tailEnd/>
          </a:ln>
        </p:spPr>
        <p:txBody>
          <a:bodyPr anchor="ctr"/>
          <a:lstStyle/>
          <a:p>
            <a:r>
              <a:rPr lang="es-AR" altLang="es-AR" sz="2800" i="1">
                <a:latin typeface="Verdana" pitchFamily="34" charset="0"/>
                <a:cs typeface="Arial" charset="0"/>
              </a:rPr>
              <a:t>Resistencia al corte por cuchilla</a:t>
            </a:r>
            <a:endParaRPr lang="es-ES" altLang="es-AR" sz="2800" i="1">
              <a:latin typeface="Verdana" pitchFamily="34"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15718"/>
                                        </p:tgtEl>
                                        <p:attrNameLst>
                                          <p:attrName>style.visibility</p:attrName>
                                        </p:attrNameLst>
                                      </p:cBhvr>
                                      <p:to>
                                        <p:strVal val="visible"/>
                                      </p:to>
                                    </p:set>
                                    <p:anim calcmode="lin" valueType="num">
                                      <p:cBhvr>
                                        <p:cTn id="7" dur="500" fill="hold"/>
                                        <p:tgtEl>
                                          <p:spTgt spid="115718"/>
                                        </p:tgtEl>
                                        <p:attrNameLst>
                                          <p:attrName>ppt_w</p:attrName>
                                        </p:attrNameLst>
                                      </p:cBhvr>
                                      <p:tavLst>
                                        <p:tav tm="0">
                                          <p:val>
                                            <p:fltVal val="0"/>
                                          </p:val>
                                        </p:tav>
                                        <p:tav tm="100000">
                                          <p:val>
                                            <p:strVal val="#ppt_w"/>
                                          </p:val>
                                        </p:tav>
                                      </p:tavLst>
                                    </p:anim>
                                    <p:anim calcmode="lin" valueType="num">
                                      <p:cBhvr>
                                        <p:cTn id="8" dur="500" fill="hold"/>
                                        <p:tgtEl>
                                          <p:spTgt spid="115718"/>
                                        </p:tgtEl>
                                        <p:attrNameLst>
                                          <p:attrName>ppt_h</p:attrName>
                                        </p:attrNameLst>
                                      </p:cBhvr>
                                      <p:tavLst>
                                        <p:tav tm="0">
                                          <p:val>
                                            <p:fltVal val="0"/>
                                          </p:val>
                                        </p:tav>
                                        <p:tav tm="100000">
                                          <p:val>
                                            <p:strVal val="#ppt_h"/>
                                          </p:val>
                                        </p:tav>
                                      </p:tavLst>
                                    </p:anim>
                                    <p:anim calcmode="lin" valueType="num">
                                      <p:cBhvr>
                                        <p:cTn id="9" dur="500" fill="hold"/>
                                        <p:tgtEl>
                                          <p:spTgt spid="115718"/>
                                        </p:tgtEl>
                                        <p:attrNameLst>
                                          <p:attrName>style.rotation</p:attrName>
                                        </p:attrNameLst>
                                      </p:cBhvr>
                                      <p:tavLst>
                                        <p:tav tm="0">
                                          <p:val>
                                            <p:fltVal val="360"/>
                                          </p:val>
                                        </p:tav>
                                        <p:tav tm="100000">
                                          <p:val>
                                            <p:fltVal val="0"/>
                                          </p:val>
                                        </p:tav>
                                      </p:tavLst>
                                    </p:anim>
                                    <p:animEffect transition="in" filter="fade">
                                      <p:cBhvr>
                                        <p:cTn id="10" dur="500"/>
                                        <p:tgtEl>
                                          <p:spTgt spid="1157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nodeType="clickEffect">
                                  <p:stCondLst>
                                    <p:cond delay="0"/>
                                  </p:stCondLst>
                                  <p:childTnLst>
                                    <p:set>
                                      <p:cBhvr>
                                        <p:cTn id="14" dur="1" fill="hold">
                                          <p:stCondLst>
                                            <p:cond delay="0"/>
                                          </p:stCondLst>
                                        </p:cTn>
                                        <p:tgtEl>
                                          <p:spTgt spid="115717"/>
                                        </p:tgtEl>
                                        <p:attrNameLst>
                                          <p:attrName>style.visibility</p:attrName>
                                        </p:attrNameLst>
                                      </p:cBhvr>
                                      <p:to>
                                        <p:strVal val="visible"/>
                                      </p:to>
                                    </p:set>
                                    <p:animEffect transition="in" filter="fade">
                                      <p:cBhvr>
                                        <p:cTn id="15" dur="1000"/>
                                        <p:tgtEl>
                                          <p:spTgt spid="115717"/>
                                        </p:tgtEl>
                                      </p:cBhvr>
                                    </p:animEffect>
                                    <p:anim calcmode="lin" valueType="num">
                                      <p:cBhvr>
                                        <p:cTn id="16" dur="1000" fill="hold"/>
                                        <p:tgtEl>
                                          <p:spTgt spid="115717"/>
                                        </p:tgtEl>
                                        <p:attrNameLst>
                                          <p:attrName>ppt_x</p:attrName>
                                        </p:attrNameLst>
                                      </p:cBhvr>
                                      <p:tavLst>
                                        <p:tav tm="0">
                                          <p:val>
                                            <p:strVal val="#ppt_x"/>
                                          </p:val>
                                        </p:tav>
                                        <p:tav tm="100000">
                                          <p:val>
                                            <p:strVal val="#ppt_x"/>
                                          </p:val>
                                        </p:tav>
                                      </p:tavLst>
                                    </p:anim>
                                    <p:anim calcmode="lin" valueType="num">
                                      <p:cBhvr>
                                        <p:cTn id="17" dur="900" decel="100000" fill="hold"/>
                                        <p:tgtEl>
                                          <p:spTgt spid="11571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57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611188" y="1238250"/>
            <a:ext cx="7772400" cy="1470025"/>
          </a:xfrm>
          <a:prstGeom prst="rect">
            <a:avLst/>
          </a:prstGeom>
          <a:noFill/>
          <a:ln>
            <a:noFill/>
          </a:ln>
          <a:effectLst>
            <a:outerShdw blurRad="63500" dist="38099" dir="2700000" algn="ctr" rotWithShape="0">
              <a:schemeClr val="bg2">
                <a:alpha val="50000"/>
              </a:schemeClr>
            </a:outerShdw>
          </a:effectLst>
          <a:extLst>
            <a:ext uri="{909E8E84-426E-40DD-AFC4-6F175D3DCCD1}"/>
            <a:ext uri="{91240B29-F687-4F45-9708-019B960494DF}"/>
          </a:extLst>
        </p:spPr>
        <p:txBody>
          <a:bodyPr anchor="ct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a:defRPr/>
            </a:pPr>
            <a:r>
              <a:rPr lang="es-AR" altLang="es-AR" sz="5400" smtClean="0">
                <a:latin typeface="Verdana" pitchFamily="34" charset="0"/>
              </a:rPr>
              <a:t>Resolución 896/99</a:t>
            </a:r>
            <a:endParaRPr lang="es-ES" altLang="es-AR" sz="5400" smtClean="0">
              <a:latin typeface="Verdana" pitchFamily="34" charset="0"/>
            </a:endParaRPr>
          </a:p>
        </p:txBody>
      </p:sp>
      <p:sp>
        <p:nvSpPr>
          <p:cNvPr id="4099" name="Rectangle 5"/>
          <p:cNvSpPr>
            <a:spLocks noChangeArrowheads="1"/>
          </p:cNvSpPr>
          <p:nvPr/>
        </p:nvSpPr>
        <p:spPr bwMode="auto">
          <a:xfrm>
            <a:off x="1331913" y="2781300"/>
            <a:ext cx="6400800" cy="1752600"/>
          </a:xfrm>
          <a:prstGeom prst="rect">
            <a:avLst/>
          </a:prstGeom>
          <a:noFill/>
          <a:ln w="9525">
            <a:noFill/>
            <a:miter lim="800000"/>
            <a:headEnd/>
            <a:tailEnd/>
          </a:ln>
        </p:spPr>
        <p:txBody>
          <a:bodyPr/>
          <a:lstStyle/>
          <a:p>
            <a:pPr marL="342900" indent="-342900" algn="ctr" eaLnBrk="0" hangingPunct="0">
              <a:lnSpc>
                <a:spcPct val="80000"/>
              </a:lnSpc>
              <a:spcBef>
                <a:spcPct val="20000"/>
              </a:spcBef>
              <a:buFont typeface="Arial" charset="0"/>
              <a:buNone/>
            </a:pPr>
            <a:r>
              <a:rPr lang="es-AR" altLang="es-AR" sz="2800" dirty="0" smtClean="0">
                <a:latin typeface="Verdana" pitchFamily="34" charset="0"/>
              </a:rPr>
              <a:t>Fundamentos y </a:t>
            </a:r>
            <a:r>
              <a:rPr lang="es-AR" altLang="es-AR" sz="2800" dirty="0" smtClean="0">
                <a:latin typeface="Verdana" pitchFamily="34" charset="0"/>
              </a:rPr>
              <a:t>objetivos</a:t>
            </a:r>
            <a:endParaRPr lang="es-AR" altLang="es-AR" sz="2800" dirty="0">
              <a:latin typeface="Verdana" pitchFamily="34" charset="0"/>
            </a:endParaRPr>
          </a:p>
          <a:p>
            <a:pPr marL="342900" indent="-342900" algn="ctr" eaLnBrk="0" hangingPunct="0">
              <a:lnSpc>
                <a:spcPct val="80000"/>
              </a:lnSpc>
              <a:spcBef>
                <a:spcPct val="20000"/>
              </a:spcBef>
              <a:buFont typeface="Arial" charset="0"/>
              <a:buNone/>
            </a:pPr>
            <a:endParaRPr lang="es-AR" altLang="es-AR" sz="2800" dirty="0">
              <a:latin typeface="Verdana" pitchFamily="34" charset="0"/>
            </a:endParaRPr>
          </a:p>
          <a:p>
            <a:pPr marL="342900" indent="-342900" algn="ctr" eaLnBrk="0" hangingPunct="0">
              <a:lnSpc>
                <a:spcPct val="80000"/>
              </a:lnSpc>
              <a:spcBef>
                <a:spcPct val="20000"/>
              </a:spcBef>
              <a:buFont typeface="Arial" charset="0"/>
              <a:buNone/>
            </a:pPr>
            <a:r>
              <a:rPr lang="es-AR" altLang="es-AR" sz="2000" dirty="0">
                <a:latin typeface="Verdana" pitchFamily="34" charset="0"/>
              </a:rPr>
              <a:t>Certificación Obligatoria</a:t>
            </a:r>
          </a:p>
          <a:p>
            <a:pPr marL="342900" indent="-342900" algn="ctr" eaLnBrk="0" hangingPunct="0">
              <a:lnSpc>
                <a:spcPct val="80000"/>
              </a:lnSpc>
              <a:spcBef>
                <a:spcPct val="20000"/>
              </a:spcBef>
              <a:buFont typeface="Arial" charset="0"/>
              <a:buNone/>
            </a:pPr>
            <a:r>
              <a:rPr lang="es-AR" altLang="es-AR" sz="2000" dirty="0">
                <a:latin typeface="Verdana" pitchFamily="34" charset="0"/>
              </a:rPr>
              <a:t>de EPP</a:t>
            </a:r>
            <a:endParaRPr lang="es-ES" altLang="es-AR" sz="2000" dirty="0">
              <a:latin typeface="Verdana" pitchFamily="34" charset="0"/>
            </a:endParaRPr>
          </a:p>
        </p:txBody>
      </p:sp>
      <p:pic>
        <p:nvPicPr>
          <p:cNvPr id="4100" name="Picture 6"/>
          <p:cNvPicPr>
            <a:picLocks noChangeAspect="1" noChangeArrowheads="1"/>
          </p:cNvPicPr>
          <p:nvPr/>
        </p:nvPicPr>
        <p:blipFill>
          <a:blip r:embed="rId3">
            <a:clrChange>
              <a:clrFrom>
                <a:srgbClr val="FFFFFF"/>
              </a:clrFrom>
              <a:clrTo>
                <a:srgbClr val="FFFFFF">
                  <a:alpha val="0"/>
                </a:srgbClr>
              </a:clrTo>
            </a:clrChange>
            <a:lum bright="12000" contrast="30000"/>
          </a:blip>
          <a:srcRect/>
          <a:stretch>
            <a:fillRect/>
          </a:stretch>
        </p:blipFill>
        <p:spPr bwMode="auto">
          <a:xfrm>
            <a:off x="3779838" y="4364038"/>
            <a:ext cx="1493837" cy="1662112"/>
          </a:xfrm>
          <a:prstGeom prst="rect">
            <a:avLst/>
          </a:prstGeom>
          <a:noFill/>
          <a:ln w="9525">
            <a:noFill/>
            <a:miter lim="800000"/>
            <a:headEnd/>
            <a:tailEnd/>
          </a:ln>
        </p:spPr>
      </p:pic>
      <p:pic>
        <p:nvPicPr>
          <p:cNvPr id="4101" name="Picture 7"/>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39750" y="4797425"/>
            <a:ext cx="1027113" cy="1027113"/>
          </a:xfrm>
          <a:prstGeom prst="rect">
            <a:avLst/>
          </a:prstGeom>
          <a:noFill/>
          <a:ln w="9525">
            <a:noFill/>
            <a:miter lim="800000"/>
            <a:headEnd/>
            <a:tailEnd/>
          </a:ln>
        </p:spPr>
      </p:pic>
      <p:pic>
        <p:nvPicPr>
          <p:cNvPr id="4102" name="Picture 8"/>
          <p:cNvPicPr>
            <a:picLocks noChangeAspect="1" noChangeArrowheads="1"/>
          </p:cNvPicPr>
          <p:nvPr/>
        </p:nvPicPr>
        <p:blipFill>
          <a:blip r:embed="rId5"/>
          <a:srcRect/>
          <a:stretch>
            <a:fillRect/>
          </a:stretch>
        </p:blipFill>
        <p:spPr bwMode="auto">
          <a:xfrm>
            <a:off x="6732588" y="4652963"/>
            <a:ext cx="1106487" cy="1106487"/>
          </a:xfrm>
          <a:prstGeom prst="rect">
            <a:avLst/>
          </a:prstGeom>
          <a:noFill/>
          <a:ln w="9525">
            <a:noFill/>
            <a:miter lim="800000"/>
            <a:headEnd/>
            <a:tailEnd/>
          </a:ln>
        </p:spPr>
      </p:pic>
      <p:pic>
        <p:nvPicPr>
          <p:cNvPr id="4103" name="Picture 9"/>
          <p:cNvPicPr>
            <a:picLocks noChangeAspect="1" noChangeArrowheads="1"/>
          </p:cNvPicPr>
          <p:nvPr/>
        </p:nvPicPr>
        <p:blipFill>
          <a:blip r:embed="rId3">
            <a:clrChange>
              <a:clrFrom>
                <a:srgbClr val="FFFFFF"/>
              </a:clrFrom>
              <a:clrTo>
                <a:srgbClr val="FFFFFF">
                  <a:alpha val="0"/>
                </a:srgbClr>
              </a:clrTo>
            </a:clrChange>
            <a:lum bright="6000"/>
          </a:blip>
          <a:srcRect/>
          <a:stretch>
            <a:fillRect/>
          </a:stretch>
        </p:blipFill>
        <p:spPr bwMode="auto">
          <a:xfrm>
            <a:off x="1619250" y="4797425"/>
            <a:ext cx="977900" cy="1085850"/>
          </a:xfrm>
          <a:prstGeom prst="rect">
            <a:avLst/>
          </a:prstGeom>
          <a:noFill/>
          <a:ln w="9525">
            <a:noFill/>
            <a:miter lim="800000"/>
            <a:headEnd/>
            <a:tailEnd/>
          </a:ln>
        </p:spPr>
      </p:pic>
      <p:pic>
        <p:nvPicPr>
          <p:cNvPr id="4104" name="Picture 10"/>
          <p:cNvPicPr>
            <a:picLocks noChangeAspect="1" noChangeArrowheads="1"/>
          </p:cNvPicPr>
          <p:nvPr/>
        </p:nvPicPr>
        <p:blipFill>
          <a:blip r:embed="rId3"/>
          <a:srcRect/>
          <a:stretch>
            <a:fillRect/>
          </a:stretch>
        </p:blipFill>
        <p:spPr bwMode="auto">
          <a:xfrm>
            <a:off x="7885113" y="4652963"/>
            <a:ext cx="977900" cy="1085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2" name="Picture 4"/>
          <p:cNvPicPr>
            <a:picLocks noChangeAspect="1" noChangeArrowheads="1"/>
          </p:cNvPicPr>
          <p:nvPr/>
        </p:nvPicPr>
        <p:blipFill>
          <a:blip r:embed="rId3"/>
          <a:srcRect/>
          <a:stretch>
            <a:fillRect/>
          </a:stretch>
        </p:blipFill>
        <p:spPr bwMode="auto">
          <a:xfrm>
            <a:off x="1187450" y="1628775"/>
            <a:ext cx="2528888" cy="4502150"/>
          </a:xfrm>
          <a:prstGeom prst="rect">
            <a:avLst/>
          </a:prstGeom>
          <a:noFill/>
          <a:ln w="9525">
            <a:noFill/>
            <a:miter lim="800000"/>
            <a:headEnd/>
            <a:tailEnd/>
          </a:ln>
        </p:spPr>
      </p:pic>
      <p:sp>
        <p:nvSpPr>
          <p:cNvPr id="22531" name="Rectangle 4"/>
          <p:cNvSpPr>
            <a:spLocks noChangeArrowheads="1"/>
          </p:cNvSpPr>
          <p:nvPr/>
        </p:nvSpPr>
        <p:spPr bwMode="auto">
          <a:xfrm>
            <a:off x="0" y="692150"/>
            <a:ext cx="9144000" cy="1143000"/>
          </a:xfrm>
          <a:prstGeom prst="rect">
            <a:avLst/>
          </a:prstGeom>
          <a:noFill/>
          <a:ln w="9525">
            <a:noFill/>
            <a:miter lim="800000"/>
            <a:headEnd/>
            <a:tailEnd/>
          </a:ln>
        </p:spPr>
        <p:txBody>
          <a:bodyPr anchor="ctr"/>
          <a:lstStyle/>
          <a:p>
            <a:r>
              <a:rPr lang="es-AR" altLang="es-AR" sz="2800" i="1">
                <a:latin typeface="Verdana" pitchFamily="34" charset="0"/>
                <a:cs typeface="Arial" charset="0"/>
              </a:rPr>
              <a:t>Resistencia a la perforación</a:t>
            </a:r>
            <a:endParaRPr lang="es-ES" altLang="es-AR" sz="2800" i="1">
              <a:latin typeface="Verdana" pitchFamily="34" charset="0"/>
              <a:cs typeface="Arial" charset="0"/>
            </a:endParaRPr>
          </a:p>
        </p:txBody>
      </p:sp>
      <p:pic>
        <p:nvPicPr>
          <p:cNvPr id="114694" name="Picture 6"/>
          <p:cNvPicPr>
            <a:picLocks noChangeAspect="1" noChangeArrowheads="1"/>
          </p:cNvPicPr>
          <p:nvPr/>
        </p:nvPicPr>
        <p:blipFill>
          <a:blip r:embed="rId4"/>
          <a:srcRect/>
          <a:stretch>
            <a:fillRect/>
          </a:stretch>
        </p:blipFill>
        <p:spPr bwMode="auto">
          <a:xfrm>
            <a:off x="5110163" y="1557338"/>
            <a:ext cx="3459162" cy="45354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14692"/>
                                        </p:tgtEl>
                                        <p:attrNameLst>
                                          <p:attrName>style.visibility</p:attrName>
                                        </p:attrNameLst>
                                      </p:cBhvr>
                                      <p:to>
                                        <p:strVal val="visible"/>
                                      </p:to>
                                    </p:set>
                                    <p:anim calcmode="lin" valueType="num">
                                      <p:cBhvr>
                                        <p:cTn id="7" dur="1000" fill="hold"/>
                                        <p:tgtEl>
                                          <p:spTgt spid="114692"/>
                                        </p:tgtEl>
                                        <p:attrNameLst>
                                          <p:attrName>ppt_w</p:attrName>
                                        </p:attrNameLst>
                                      </p:cBhvr>
                                      <p:tavLst>
                                        <p:tav tm="0">
                                          <p:val>
                                            <p:fltVal val="0"/>
                                          </p:val>
                                        </p:tav>
                                        <p:tav tm="100000">
                                          <p:val>
                                            <p:strVal val="#ppt_w"/>
                                          </p:val>
                                        </p:tav>
                                      </p:tavLst>
                                    </p:anim>
                                    <p:anim calcmode="lin" valueType="num">
                                      <p:cBhvr>
                                        <p:cTn id="8" dur="1000" fill="hold"/>
                                        <p:tgtEl>
                                          <p:spTgt spid="114692"/>
                                        </p:tgtEl>
                                        <p:attrNameLst>
                                          <p:attrName>ppt_h</p:attrName>
                                        </p:attrNameLst>
                                      </p:cBhvr>
                                      <p:tavLst>
                                        <p:tav tm="0">
                                          <p:val>
                                            <p:fltVal val="0"/>
                                          </p:val>
                                        </p:tav>
                                        <p:tav tm="100000">
                                          <p:val>
                                            <p:strVal val="#ppt_h"/>
                                          </p:val>
                                        </p:tav>
                                      </p:tavLst>
                                    </p:anim>
                                    <p:anim calcmode="lin" valueType="num">
                                      <p:cBhvr>
                                        <p:cTn id="9" dur="1000" fill="hold"/>
                                        <p:tgtEl>
                                          <p:spTgt spid="114692"/>
                                        </p:tgtEl>
                                        <p:attrNameLst>
                                          <p:attrName>style.rotation</p:attrName>
                                        </p:attrNameLst>
                                      </p:cBhvr>
                                      <p:tavLst>
                                        <p:tav tm="0">
                                          <p:val>
                                            <p:fltVal val="90"/>
                                          </p:val>
                                        </p:tav>
                                        <p:tav tm="100000">
                                          <p:val>
                                            <p:fltVal val="0"/>
                                          </p:val>
                                        </p:tav>
                                      </p:tavLst>
                                    </p:anim>
                                    <p:animEffect transition="in" filter="fade">
                                      <p:cBhvr>
                                        <p:cTn id="10" dur="1000"/>
                                        <p:tgtEl>
                                          <p:spTgt spid="11469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14694"/>
                                        </p:tgtEl>
                                        <p:attrNameLst>
                                          <p:attrName>style.visibility</p:attrName>
                                        </p:attrNameLst>
                                      </p:cBhvr>
                                      <p:to>
                                        <p:strVal val="visible"/>
                                      </p:to>
                                    </p:set>
                                    <p:anim calcmode="lin" valueType="num">
                                      <p:cBhvr>
                                        <p:cTn id="15" dur="1000" fill="hold"/>
                                        <p:tgtEl>
                                          <p:spTgt spid="114694"/>
                                        </p:tgtEl>
                                        <p:attrNameLst>
                                          <p:attrName>ppt_w</p:attrName>
                                        </p:attrNameLst>
                                      </p:cBhvr>
                                      <p:tavLst>
                                        <p:tav tm="0">
                                          <p:val>
                                            <p:fltVal val="0"/>
                                          </p:val>
                                        </p:tav>
                                        <p:tav tm="100000">
                                          <p:val>
                                            <p:strVal val="#ppt_w"/>
                                          </p:val>
                                        </p:tav>
                                      </p:tavLst>
                                    </p:anim>
                                    <p:anim calcmode="lin" valueType="num">
                                      <p:cBhvr>
                                        <p:cTn id="16" dur="1000" fill="hold"/>
                                        <p:tgtEl>
                                          <p:spTgt spid="114694"/>
                                        </p:tgtEl>
                                        <p:attrNameLst>
                                          <p:attrName>ppt_h</p:attrName>
                                        </p:attrNameLst>
                                      </p:cBhvr>
                                      <p:tavLst>
                                        <p:tav tm="0">
                                          <p:val>
                                            <p:fltVal val="0"/>
                                          </p:val>
                                        </p:tav>
                                        <p:tav tm="100000">
                                          <p:val>
                                            <p:strVal val="#ppt_h"/>
                                          </p:val>
                                        </p:tav>
                                      </p:tavLst>
                                    </p:anim>
                                    <p:anim calcmode="lin" valueType="num">
                                      <p:cBhvr>
                                        <p:cTn id="17" dur="1000" fill="hold"/>
                                        <p:tgtEl>
                                          <p:spTgt spid="114694"/>
                                        </p:tgtEl>
                                        <p:attrNameLst>
                                          <p:attrName>style.rotation</p:attrName>
                                        </p:attrNameLst>
                                      </p:cBhvr>
                                      <p:tavLst>
                                        <p:tav tm="0">
                                          <p:val>
                                            <p:fltVal val="90"/>
                                          </p:val>
                                        </p:tav>
                                        <p:tav tm="100000">
                                          <p:val>
                                            <p:fltVal val="0"/>
                                          </p:val>
                                        </p:tav>
                                      </p:tavLst>
                                    </p:anim>
                                    <p:animEffect transition="in" filter="fade">
                                      <p:cBhvr>
                                        <p:cTn id="18" dur="1000"/>
                                        <p:tgtEl>
                                          <p:spTgt spid="114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0" name="Picture 8"/>
          <p:cNvPicPr>
            <a:picLocks noChangeAspect="1" noChangeArrowheads="1"/>
          </p:cNvPicPr>
          <p:nvPr/>
        </p:nvPicPr>
        <p:blipFill>
          <a:blip r:embed="rId3"/>
          <a:srcRect/>
          <a:stretch>
            <a:fillRect/>
          </a:stretch>
        </p:blipFill>
        <p:spPr bwMode="auto">
          <a:xfrm>
            <a:off x="539750" y="3141663"/>
            <a:ext cx="3455988" cy="2886075"/>
          </a:xfrm>
          <a:prstGeom prst="rect">
            <a:avLst/>
          </a:prstGeom>
          <a:noFill/>
          <a:ln w="9525">
            <a:noFill/>
            <a:miter lim="800000"/>
            <a:headEnd/>
            <a:tailEnd/>
          </a:ln>
        </p:spPr>
      </p:pic>
      <p:sp>
        <p:nvSpPr>
          <p:cNvPr id="23555" name="Rectangle 4"/>
          <p:cNvSpPr>
            <a:spLocks noChangeArrowheads="1"/>
          </p:cNvSpPr>
          <p:nvPr/>
        </p:nvSpPr>
        <p:spPr bwMode="auto">
          <a:xfrm>
            <a:off x="0" y="692150"/>
            <a:ext cx="9144000" cy="1143000"/>
          </a:xfrm>
          <a:prstGeom prst="rect">
            <a:avLst/>
          </a:prstGeom>
          <a:noFill/>
          <a:ln w="9525">
            <a:noFill/>
            <a:miter lim="800000"/>
            <a:headEnd/>
            <a:tailEnd/>
          </a:ln>
        </p:spPr>
        <p:txBody>
          <a:bodyPr anchor="ctr"/>
          <a:lstStyle/>
          <a:p>
            <a:r>
              <a:rPr lang="es-AR" altLang="es-AR" sz="2800" i="1">
                <a:latin typeface="Verdana" pitchFamily="34" charset="0"/>
                <a:cs typeface="Arial" charset="0"/>
              </a:rPr>
              <a:t>Absorción de impacto </a:t>
            </a:r>
            <a:endParaRPr lang="es-ES" altLang="es-AR" sz="2800" i="1">
              <a:latin typeface="Verdana" pitchFamily="34" charset="0"/>
              <a:cs typeface="Arial" charset="0"/>
            </a:endParaRPr>
          </a:p>
        </p:txBody>
      </p:sp>
      <p:sp>
        <p:nvSpPr>
          <p:cNvPr id="28682" name="Text Box 10"/>
          <p:cNvSpPr txBox="1">
            <a:spLocks noChangeArrowheads="1"/>
          </p:cNvSpPr>
          <p:nvPr/>
        </p:nvSpPr>
        <p:spPr bwMode="auto">
          <a:xfrm>
            <a:off x="4427538" y="4868863"/>
            <a:ext cx="3562350" cy="641350"/>
          </a:xfrm>
          <a:prstGeom prst="rect">
            <a:avLst/>
          </a:prstGeom>
          <a:noFill/>
          <a:ln w="9525">
            <a:noFill/>
            <a:miter lim="800000"/>
            <a:headEnd/>
            <a:tailEnd/>
          </a:ln>
        </p:spPr>
        <p:txBody>
          <a:bodyPr wrap="none">
            <a:spAutoFit/>
          </a:bodyPr>
          <a:lstStyle/>
          <a:p>
            <a:r>
              <a:rPr lang="es-AR" altLang="es-AR"/>
              <a:t>Rotura de la suspensión de los</a:t>
            </a:r>
          </a:p>
          <a:p>
            <a:r>
              <a:rPr lang="es-AR" altLang="es-AR"/>
              <a:t>Arneses luego del impacto.</a:t>
            </a:r>
            <a:endParaRPr lang="es-ES" altLang="es-AR"/>
          </a:p>
        </p:txBody>
      </p:sp>
      <p:sp>
        <p:nvSpPr>
          <p:cNvPr id="28683" name="Oval 11"/>
          <p:cNvSpPr>
            <a:spLocks noChangeArrowheads="1"/>
          </p:cNvSpPr>
          <p:nvPr/>
        </p:nvSpPr>
        <p:spPr bwMode="auto">
          <a:xfrm>
            <a:off x="1763713" y="3638550"/>
            <a:ext cx="1728787" cy="1728788"/>
          </a:xfrm>
          <a:prstGeom prst="ellipse">
            <a:avLst/>
          </a:prstGeom>
          <a:noFill/>
          <a:ln w="28575">
            <a:solidFill>
              <a:srgbClr val="FF3300"/>
            </a:solidFill>
            <a:round/>
            <a:headEnd/>
            <a:tailEnd/>
          </a:ln>
        </p:spPr>
        <p:txBody>
          <a:bodyPr wrap="none" anchor="ctr"/>
          <a:lstStyle/>
          <a:p>
            <a:endParaRPr lang="en-US"/>
          </a:p>
        </p:txBody>
      </p:sp>
      <p:pic>
        <p:nvPicPr>
          <p:cNvPr id="28684" name="Picture 12"/>
          <p:cNvPicPr>
            <a:picLocks noChangeAspect="1" noChangeArrowheads="1"/>
          </p:cNvPicPr>
          <p:nvPr/>
        </p:nvPicPr>
        <p:blipFill>
          <a:blip r:embed="rId4"/>
          <a:srcRect/>
          <a:stretch>
            <a:fillRect/>
          </a:stretch>
        </p:blipFill>
        <p:spPr bwMode="auto">
          <a:xfrm>
            <a:off x="4643438" y="1268413"/>
            <a:ext cx="3743325" cy="2840037"/>
          </a:xfrm>
          <a:prstGeom prst="rect">
            <a:avLst/>
          </a:prstGeom>
          <a:noFill/>
          <a:ln w="9525">
            <a:noFill/>
            <a:miter lim="800000"/>
            <a:headEnd/>
            <a:tailEnd/>
          </a:ln>
        </p:spPr>
      </p:pic>
      <p:sp>
        <p:nvSpPr>
          <p:cNvPr id="28685" name="Oval 13"/>
          <p:cNvSpPr>
            <a:spLocks noChangeArrowheads="1"/>
          </p:cNvSpPr>
          <p:nvPr/>
        </p:nvSpPr>
        <p:spPr bwMode="auto">
          <a:xfrm>
            <a:off x="4572000" y="1125538"/>
            <a:ext cx="1728788" cy="1728787"/>
          </a:xfrm>
          <a:prstGeom prst="ellipse">
            <a:avLst/>
          </a:prstGeom>
          <a:noFill/>
          <a:ln w="28575">
            <a:solidFill>
              <a:srgbClr val="FF3300"/>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8680"/>
                                        </p:tgtEl>
                                        <p:attrNameLst>
                                          <p:attrName>style.visibility</p:attrName>
                                        </p:attrNameLst>
                                      </p:cBhvr>
                                      <p:to>
                                        <p:strVal val="visible"/>
                                      </p:to>
                                    </p:set>
                                    <p:animEffect transition="in" filter="randombar(horizontal)">
                                      <p:cBhvr>
                                        <p:cTn id="7" dur="500"/>
                                        <p:tgtEl>
                                          <p:spTgt spid="286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8683"/>
                                        </p:tgtEl>
                                        <p:attrNameLst>
                                          <p:attrName>style.visibility</p:attrName>
                                        </p:attrNameLst>
                                      </p:cBhvr>
                                      <p:to>
                                        <p:strVal val="visible"/>
                                      </p:to>
                                    </p:set>
                                    <p:animEffect transition="in" filter="strips(downLeft)">
                                      <p:cBhvr>
                                        <p:cTn id="12" dur="500"/>
                                        <p:tgtEl>
                                          <p:spTgt spid="286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28684"/>
                                        </p:tgtEl>
                                        <p:attrNameLst>
                                          <p:attrName>style.visibility</p:attrName>
                                        </p:attrNameLst>
                                      </p:cBhvr>
                                      <p:to>
                                        <p:strVal val="visible"/>
                                      </p:to>
                                    </p:set>
                                    <p:animEffect transition="in" filter="randombar(horizontal)">
                                      <p:cBhvr>
                                        <p:cTn id="17" dur="500"/>
                                        <p:tgtEl>
                                          <p:spTgt spid="286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8685"/>
                                        </p:tgtEl>
                                        <p:attrNameLst>
                                          <p:attrName>style.visibility</p:attrName>
                                        </p:attrNameLst>
                                      </p:cBhvr>
                                      <p:to>
                                        <p:strVal val="visible"/>
                                      </p:to>
                                    </p:set>
                                    <p:animEffect transition="in" filter="strips(downLeft)">
                                      <p:cBhvr>
                                        <p:cTn id="22" dur="500"/>
                                        <p:tgtEl>
                                          <p:spTgt spid="2868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28682"/>
                                        </p:tgtEl>
                                        <p:attrNameLst>
                                          <p:attrName>style.visibility</p:attrName>
                                        </p:attrNameLst>
                                      </p:cBhvr>
                                      <p:to>
                                        <p:strVal val="visible"/>
                                      </p:to>
                                    </p:set>
                                    <p:animEffect transition="in" filter="barn(inHorizontal)">
                                      <p:cBhvr>
                                        <p:cTn id="27" dur="500"/>
                                        <p:tgtEl>
                                          <p:spTgt spid="28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2" grpId="0"/>
      <p:bldP spid="28683" grpId="0" animBg="1"/>
      <p:bldP spid="2868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6" name="Picture 4"/>
          <p:cNvPicPr>
            <a:picLocks noChangeAspect="1" noChangeArrowheads="1"/>
          </p:cNvPicPr>
          <p:nvPr/>
        </p:nvPicPr>
        <p:blipFill>
          <a:blip r:embed="rId3"/>
          <a:srcRect/>
          <a:stretch>
            <a:fillRect/>
          </a:stretch>
        </p:blipFill>
        <p:spPr bwMode="auto">
          <a:xfrm>
            <a:off x="4716463" y="3438525"/>
            <a:ext cx="2462212" cy="2617788"/>
          </a:xfrm>
          <a:prstGeom prst="rect">
            <a:avLst/>
          </a:prstGeom>
          <a:noFill/>
          <a:ln w="9525">
            <a:noFill/>
            <a:miter lim="800000"/>
            <a:headEnd/>
            <a:tailEnd/>
          </a:ln>
        </p:spPr>
      </p:pic>
      <p:pic>
        <p:nvPicPr>
          <p:cNvPr id="105477" name="Picture 5"/>
          <p:cNvPicPr>
            <a:picLocks noChangeAspect="1" noChangeArrowheads="1"/>
          </p:cNvPicPr>
          <p:nvPr/>
        </p:nvPicPr>
        <p:blipFill>
          <a:blip r:embed="rId4"/>
          <a:srcRect/>
          <a:stretch>
            <a:fillRect/>
          </a:stretch>
        </p:blipFill>
        <p:spPr bwMode="auto">
          <a:xfrm>
            <a:off x="1116013" y="1628775"/>
            <a:ext cx="2690812" cy="3240088"/>
          </a:xfrm>
          <a:prstGeom prst="rect">
            <a:avLst/>
          </a:prstGeom>
          <a:noFill/>
          <a:ln w="9525">
            <a:noFill/>
            <a:miter lim="800000"/>
            <a:headEnd/>
            <a:tailEnd/>
          </a:ln>
        </p:spPr>
      </p:pic>
      <p:sp>
        <p:nvSpPr>
          <p:cNvPr id="105478" name="Freeform 6"/>
          <p:cNvSpPr>
            <a:spLocks/>
          </p:cNvSpPr>
          <p:nvPr/>
        </p:nvSpPr>
        <p:spPr bwMode="auto">
          <a:xfrm>
            <a:off x="1549400" y="2041525"/>
            <a:ext cx="1192213" cy="1169988"/>
          </a:xfrm>
          <a:custGeom>
            <a:avLst/>
            <a:gdLst>
              <a:gd name="T0" fmla="*/ 2147483647 w 751"/>
              <a:gd name="T1" fmla="*/ 0 h 737"/>
              <a:gd name="T2" fmla="*/ 2147483647 w 751"/>
              <a:gd name="T3" fmla="*/ 2147483647 h 737"/>
              <a:gd name="T4" fmla="*/ 2147483647 w 751"/>
              <a:gd name="T5" fmla="*/ 2147483647 h 737"/>
              <a:gd name="T6" fmla="*/ 2147483647 w 751"/>
              <a:gd name="T7" fmla="*/ 2147483647 h 737"/>
              <a:gd name="T8" fmla="*/ 2147483647 w 751"/>
              <a:gd name="T9" fmla="*/ 2147483647 h 737"/>
              <a:gd name="T10" fmla="*/ 2147483647 w 751"/>
              <a:gd name="T11" fmla="*/ 2147483647 h 737"/>
              <a:gd name="T12" fmla="*/ 2147483647 w 751"/>
              <a:gd name="T13" fmla="*/ 2147483647 h 737"/>
              <a:gd name="T14" fmla="*/ 2147483647 w 751"/>
              <a:gd name="T15" fmla="*/ 2147483647 h 737"/>
              <a:gd name="T16" fmla="*/ 2147483647 w 751"/>
              <a:gd name="T17" fmla="*/ 2147483647 h 737"/>
              <a:gd name="T18" fmla="*/ 2147483647 w 751"/>
              <a:gd name="T19" fmla="*/ 2147483647 h 737"/>
              <a:gd name="T20" fmla="*/ 2147483647 w 751"/>
              <a:gd name="T21" fmla="*/ 2147483647 h 737"/>
              <a:gd name="T22" fmla="*/ 2147483647 w 751"/>
              <a:gd name="T23" fmla="*/ 2147483647 h 737"/>
              <a:gd name="T24" fmla="*/ 2147483647 w 751"/>
              <a:gd name="T25" fmla="*/ 2147483647 h 737"/>
              <a:gd name="T26" fmla="*/ 2147483647 w 751"/>
              <a:gd name="T27" fmla="*/ 2147483647 h 737"/>
              <a:gd name="T28" fmla="*/ 2147483647 w 751"/>
              <a:gd name="T29" fmla="*/ 2147483647 h 737"/>
              <a:gd name="T30" fmla="*/ 2147483647 w 751"/>
              <a:gd name="T31" fmla="*/ 2147483647 h 737"/>
              <a:gd name="T32" fmla="*/ 2147483647 w 751"/>
              <a:gd name="T33" fmla="*/ 2147483647 h 737"/>
              <a:gd name="T34" fmla="*/ 2147483647 w 751"/>
              <a:gd name="T35" fmla="*/ 2147483647 h 737"/>
              <a:gd name="T36" fmla="*/ 2147483647 w 751"/>
              <a:gd name="T37" fmla="*/ 2147483647 h 737"/>
              <a:gd name="T38" fmla="*/ 2147483647 w 751"/>
              <a:gd name="T39" fmla="*/ 2147483647 h 737"/>
              <a:gd name="T40" fmla="*/ 2147483647 w 751"/>
              <a:gd name="T41" fmla="*/ 2147483647 h 737"/>
              <a:gd name="T42" fmla="*/ 2147483647 w 751"/>
              <a:gd name="T43" fmla="*/ 2147483647 h 737"/>
              <a:gd name="T44" fmla="*/ 2147483647 w 751"/>
              <a:gd name="T45" fmla="*/ 2147483647 h 737"/>
              <a:gd name="T46" fmla="*/ 2147483647 w 751"/>
              <a:gd name="T47" fmla="*/ 2147483647 h 737"/>
              <a:gd name="T48" fmla="*/ 2147483647 w 751"/>
              <a:gd name="T49" fmla="*/ 2147483647 h 737"/>
              <a:gd name="T50" fmla="*/ 2147483647 w 751"/>
              <a:gd name="T51" fmla="*/ 2147483647 h 737"/>
              <a:gd name="T52" fmla="*/ 2147483647 w 751"/>
              <a:gd name="T53" fmla="*/ 2147483647 h 737"/>
              <a:gd name="T54" fmla="*/ 2147483647 w 751"/>
              <a:gd name="T55" fmla="*/ 2147483647 h 737"/>
              <a:gd name="T56" fmla="*/ 2147483647 w 751"/>
              <a:gd name="T57" fmla="*/ 2147483647 h 737"/>
              <a:gd name="T58" fmla="*/ 2147483647 w 751"/>
              <a:gd name="T59" fmla="*/ 2147483647 h 737"/>
              <a:gd name="T60" fmla="*/ 2147483647 w 751"/>
              <a:gd name="T61" fmla="*/ 2147483647 h 737"/>
              <a:gd name="T62" fmla="*/ 2147483647 w 751"/>
              <a:gd name="T63" fmla="*/ 0 h 7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51"/>
              <a:gd name="T97" fmla="*/ 0 h 737"/>
              <a:gd name="T98" fmla="*/ 751 w 751"/>
              <a:gd name="T99" fmla="*/ 737 h 7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51" h="737">
                <a:moveTo>
                  <a:pt x="375" y="0"/>
                </a:moveTo>
                <a:lnTo>
                  <a:pt x="335" y="0"/>
                </a:lnTo>
                <a:lnTo>
                  <a:pt x="303" y="9"/>
                </a:lnTo>
                <a:lnTo>
                  <a:pt x="263" y="17"/>
                </a:lnTo>
                <a:lnTo>
                  <a:pt x="231" y="25"/>
                </a:lnTo>
                <a:lnTo>
                  <a:pt x="199" y="41"/>
                </a:lnTo>
                <a:lnTo>
                  <a:pt x="167" y="65"/>
                </a:lnTo>
                <a:lnTo>
                  <a:pt x="135" y="81"/>
                </a:lnTo>
                <a:lnTo>
                  <a:pt x="111" y="105"/>
                </a:lnTo>
                <a:lnTo>
                  <a:pt x="88" y="129"/>
                </a:lnTo>
                <a:lnTo>
                  <a:pt x="64" y="161"/>
                </a:lnTo>
                <a:lnTo>
                  <a:pt x="48" y="193"/>
                </a:lnTo>
                <a:lnTo>
                  <a:pt x="32" y="225"/>
                </a:lnTo>
                <a:lnTo>
                  <a:pt x="24" y="257"/>
                </a:lnTo>
                <a:lnTo>
                  <a:pt x="8" y="289"/>
                </a:lnTo>
                <a:lnTo>
                  <a:pt x="8" y="329"/>
                </a:lnTo>
                <a:lnTo>
                  <a:pt x="0" y="369"/>
                </a:lnTo>
                <a:lnTo>
                  <a:pt x="8" y="401"/>
                </a:lnTo>
                <a:lnTo>
                  <a:pt x="8" y="441"/>
                </a:lnTo>
                <a:lnTo>
                  <a:pt x="24" y="473"/>
                </a:lnTo>
                <a:lnTo>
                  <a:pt x="32" y="513"/>
                </a:lnTo>
                <a:lnTo>
                  <a:pt x="48" y="545"/>
                </a:lnTo>
                <a:lnTo>
                  <a:pt x="64" y="569"/>
                </a:lnTo>
                <a:lnTo>
                  <a:pt x="88" y="601"/>
                </a:lnTo>
                <a:lnTo>
                  <a:pt x="111" y="625"/>
                </a:lnTo>
                <a:lnTo>
                  <a:pt x="135" y="649"/>
                </a:lnTo>
                <a:lnTo>
                  <a:pt x="167" y="673"/>
                </a:lnTo>
                <a:lnTo>
                  <a:pt x="199" y="689"/>
                </a:lnTo>
                <a:lnTo>
                  <a:pt x="231" y="705"/>
                </a:lnTo>
                <a:lnTo>
                  <a:pt x="263" y="721"/>
                </a:lnTo>
                <a:lnTo>
                  <a:pt x="303" y="729"/>
                </a:lnTo>
                <a:lnTo>
                  <a:pt x="335" y="737"/>
                </a:lnTo>
                <a:lnTo>
                  <a:pt x="375" y="737"/>
                </a:lnTo>
                <a:lnTo>
                  <a:pt x="415" y="737"/>
                </a:lnTo>
                <a:lnTo>
                  <a:pt x="455" y="729"/>
                </a:lnTo>
                <a:lnTo>
                  <a:pt x="487" y="721"/>
                </a:lnTo>
                <a:lnTo>
                  <a:pt x="519" y="705"/>
                </a:lnTo>
                <a:lnTo>
                  <a:pt x="559" y="689"/>
                </a:lnTo>
                <a:lnTo>
                  <a:pt x="583" y="673"/>
                </a:lnTo>
                <a:lnTo>
                  <a:pt x="615" y="649"/>
                </a:lnTo>
                <a:lnTo>
                  <a:pt x="639" y="625"/>
                </a:lnTo>
                <a:lnTo>
                  <a:pt x="663" y="601"/>
                </a:lnTo>
                <a:lnTo>
                  <a:pt x="687" y="569"/>
                </a:lnTo>
                <a:lnTo>
                  <a:pt x="703" y="545"/>
                </a:lnTo>
                <a:lnTo>
                  <a:pt x="719" y="513"/>
                </a:lnTo>
                <a:lnTo>
                  <a:pt x="735" y="473"/>
                </a:lnTo>
                <a:lnTo>
                  <a:pt x="743" y="441"/>
                </a:lnTo>
                <a:lnTo>
                  <a:pt x="751" y="401"/>
                </a:lnTo>
                <a:lnTo>
                  <a:pt x="751" y="369"/>
                </a:lnTo>
                <a:lnTo>
                  <a:pt x="751" y="329"/>
                </a:lnTo>
                <a:lnTo>
                  <a:pt x="743" y="289"/>
                </a:lnTo>
                <a:lnTo>
                  <a:pt x="735" y="257"/>
                </a:lnTo>
                <a:lnTo>
                  <a:pt x="719" y="225"/>
                </a:lnTo>
                <a:lnTo>
                  <a:pt x="703" y="193"/>
                </a:lnTo>
                <a:lnTo>
                  <a:pt x="687" y="161"/>
                </a:lnTo>
                <a:lnTo>
                  <a:pt x="663" y="129"/>
                </a:lnTo>
                <a:lnTo>
                  <a:pt x="639" y="105"/>
                </a:lnTo>
                <a:lnTo>
                  <a:pt x="615" y="81"/>
                </a:lnTo>
                <a:lnTo>
                  <a:pt x="583" y="65"/>
                </a:lnTo>
                <a:lnTo>
                  <a:pt x="559" y="41"/>
                </a:lnTo>
                <a:lnTo>
                  <a:pt x="519" y="25"/>
                </a:lnTo>
                <a:lnTo>
                  <a:pt x="487" y="17"/>
                </a:lnTo>
                <a:lnTo>
                  <a:pt x="455" y="9"/>
                </a:lnTo>
                <a:lnTo>
                  <a:pt x="415" y="0"/>
                </a:lnTo>
                <a:lnTo>
                  <a:pt x="375" y="0"/>
                </a:lnTo>
              </a:path>
            </a:pathLst>
          </a:custGeom>
          <a:noFill/>
          <a:ln w="38100">
            <a:solidFill>
              <a:srgbClr val="FF0000"/>
            </a:solidFill>
            <a:prstDash val="solid"/>
            <a:round/>
            <a:headEnd/>
            <a:tailEnd/>
          </a:ln>
        </p:spPr>
        <p:txBody>
          <a:bodyPr/>
          <a:lstStyle/>
          <a:p>
            <a:endParaRPr lang="es-AR"/>
          </a:p>
        </p:txBody>
      </p:sp>
      <p:pic>
        <p:nvPicPr>
          <p:cNvPr id="105479" name="Picture 7"/>
          <p:cNvPicPr>
            <a:picLocks noChangeAspect="1" noChangeArrowheads="1"/>
          </p:cNvPicPr>
          <p:nvPr/>
        </p:nvPicPr>
        <p:blipFill>
          <a:blip r:embed="rId5"/>
          <a:srcRect/>
          <a:stretch>
            <a:fillRect/>
          </a:stretch>
        </p:blipFill>
        <p:spPr bwMode="auto">
          <a:xfrm>
            <a:off x="1620838" y="4941888"/>
            <a:ext cx="788987" cy="1152525"/>
          </a:xfrm>
          <a:prstGeom prst="rect">
            <a:avLst/>
          </a:prstGeom>
          <a:noFill/>
          <a:ln w="9525">
            <a:noFill/>
            <a:miter lim="800000"/>
            <a:headEnd/>
            <a:tailEnd/>
          </a:ln>
        </p:spPr>
      </p:pic>
      <p:sp>
        <p:nvSpPr>
          <p:cNvPr id="105481" name="Rectangle 9"/>
          <p:cNvSpPr>
            <a:spLocks noChangeArrowheads="1"/>
          </p:cNvSpPr>
          <p:nvPr/>
        </p:nvSpPr>
        <p:spPr bwMode="auto">
          <a:xfrm>
            <a:off x="1187450" y="1627188"/>
            <a:ext cx="2324100" cy="365125"/>
          </a:xfrm>
          <a:prstGeom prst="rect">
            <a:avLst/>
          </a:prstGeom>
          <a:noFill/>
          <a:ln w="9525">
            <a:noFill/>
            <a:miter lim="800000"/>
            <a:headEnd/>
            <a:tailEnd/>
          </a:ln>
        </p:spPr>
        <p:txBody>
          <a:bodyPr wrap="none" lIns="0" tIns="0" rIns="0" bIns="0">
            <a:spAutoFit/>
          </a:bodyPr>
          <a:lstStyle/>
          <a:p>
            <a:pPr algn="ctr" eaLnBrk="0" hangingPunct="0"/>
            <a:r>
              <a:rPr lang="es-ES" altLang="es-AR" sz="2400" b="0">
                <a:solidFill>
                  <a:srgbClr val="000000"/>
                </a:solidFill>
                <a:cs typeface="Arial" charset="0"/>
              </a:rPr>
              <a:t>Casco penetrado</a:t>
            </a:r>
            <a:endParaRPr lang="es-ES" altLang="es-AR" sz="1200" b="0">
              <a:cs typeface="Arial" charset="0"/>
            </a:endParaRPr>
          </a:p>
        </p:txBody>
      </p:sp>
      <p:grpSp>
        <p:nvGrpSpPr>
          <p:cNvPr id="2" name="Group 15"/>
          <p:cNvGrpSpPr>
            <a:grpSpLocks/>
          </p:cNvGrpSpPr>
          <p:nvPr/>
        </p:nvGrpSpPr>
        <p:grpSpPr bwMode="auto">
          <a:xfrm>
            <a:off x="5797550" y="2565400"/>
            <a:ext cx="574675" cy="1439863"/>
            <a:chOff x="3652" y="1639"/>
            <a:chExt cx="416" cy="1089"/>
          </a:xfrm>
        </p:grpSpPr>
        <p:sp>
          <p:nvSpPr>
            <p:cNvPr id="24588" name="Freeform 8"/>
            <p:cNvSpPr>
              <a:spLocks/>
            </p:cNvSpPr>
            <p:nvPr/>
          </p:nvSpPr>
          <p:spPr bwMode="auto">
            <a:xfrm>
              <a:off x="3652" y="2296"/>
              <a:ext cx="416" cy="432"/>
            </a:xfrm>
            <a:custGeom>
              <a:avLst/>
              <a:gdLst>
                <a:gd name="T0" fmla="*/ 208 w 416"/>
                <a:gd name="T1" fmla="*/ 0 h 432"/>
                <a:gd name="T2" fmla="*/ 184 w 416"/>
                <a:gd name="T3" fmla="*/ 0 h 432"/>
                <a:gd name="T4" fmla="*/ 168 w 416"/>
                <a:gd name="T5" fmla="*/ 8 h 432"/>
                <a:gd name="T6" fmla="*/ 144 w 416"/>
                <a:gd name="T7" fmla="*/ 8 h 432"/>
                <a:gd name="T8" fmla="*/ 128 w 416"/>
                <a:gd name="T9" fmla="*/ 16 h 432"/>
                <a:gd name="T10" fmla="*/ 96 w 416"/>
                <a:gd name="T11" fmla="*/ 40 h 432"/>
                <a:gd name="T12" fmla="*/ 64 w 416"/>
                <a:gd name="T13" fmla="*/ 64 h 432"/>
                <a:gd name="T14" fmla="*/ 40 w 416"/>
                <a:gd name="T15" fmla="*/ 96 h 432"/>
                <a:gd name="T16" fmla="*/ 16 w 416"/>
                <a:gd name="T17" fmla="*/ 136 h 432"/>
                <a:gd name="T18" fmla="*/ 16 w 416"/>
                <a:gd name="T19" fmla="*/ 152 h 432"/>
                <a:gd name="T20" fmla="*/ 8 w 416"/>
                <a:gd name="T21" fmla="*/ 176 h 432"/>
                <a:gd name="T22" fmla="*/ 8 w 416"/>
                <a:gd name="T23" fmla="*/ 192 h 432"/>
                <a:gd name="T24" fmla="*/ 0 w 416"/>
                <a:gd name="T25" fmla="*/ 216 h 432"/>
                <a:gd name="T26" fmla="*/ 8 w 416"/>
                <a:gd name="T27" fmla="*/ 240 h 432"/>
                <a:gd name="T28" fmla="*/ 8 w 416"/>
                <a:gd name="T29" fmla="*/ 256 h 432"/>
                <a:gd name="T30" fmla="*/ 16 w 416"/>
                <a:gd name="T31" fmla="*/ 280 h 432"/>
                <a:gd name="T32" fmla="*/ 16 w 416"/>
                <a:gd name="T33" fmla="*/ 296 h 432"/>
                <a:gd name="T34" fmla="*/ 40 w 416"/>
                <a:gd name="T35" fmla="*/ 336 h 432"/>
                <a:gd name="T36" fmla="*/ 64 w 416"/>
                <a:gd name="T37" fmla="*/ 368 h 432"/>
                <a:gd name="T38" fmla="*/ 96 w 416"/>
                <a:gd name="T39" fmla="*/ 392 h 432"/>
                <a:gd name="T40" fmla="*/ 128 w 416"/>
                <a:gd name="T41" fmla="*/ 416 h 432"/>
                <a:gd name="T42" fmla="*/ 144 w 416"/>
                <a:gd name="T43" fmla="*/ 424 h 432"/>
                <a:gd name="T44" fmla="*/ 168 w 416"/>
                <a:gd name="T45" fmla="*/ 424 h 432"/>
                <a:gd name="T46" fmla="*/ 184 w 416"/>
                <a:gd name="T47" fmla="*/ 432 h 432"/>
                <a:gd name="T48" fmla="*/ 208 w 416"/>
                <a:gd name="T49" fmla="*/ 432 h 432"/>
                <a:gd name="T50" fmla="*/ 232 w 416"/>
                <a:gd name="T51" fmla="*/ 432 h 432"/>
                <a:gd name="T52" fmla="*/ 248 w 416"/>
                <a:gd name="T53" fmla="*/ 424 h 432"/>
                <a:gd name="T54" fmla="*/ 272 w 416"/>
                <a:gd name="T55" fmla="*/ 424 h 432"/>
                <a:gd name="T56" fmla="*/ 288 w 416"/>
                <a:gd name="T57" fmla="*/ 416 h 432"/>
                <a:gd name="T58" fmla="*/ 320 w 416"/>
                <a:gd name="T59" fmla="*/ 392 h 432"/>
                <a:gd name="T60" fmla="*/ 352 w 416"/>
                <a:gd name="T61" fmla="*/ 368 h 432"/>
                <a:gd name="T62" fmla="*/ 376 w 416"/>
                <a:gd name="T63" fmla="*/ 336 h 432"/>
                <a:gd name="T64" fmla="*/ 400 w 416"/>
                <a:gd name="T65" fmla="*/ 296 h 432"/>
                <a:gd name="T66" fmla="*/ 408 w 416"/>
                <a:gd name="T67" fmla="*/ 280 h 432"/>
                <a:gd name="T68" fmla="*/ 408 w 416"/>
                <a:gd name="T69" fmla="*/ 256 h 432"/>
                <a:gd name="T70" fmla="*/ 416 w 416"/>
                <a:gd name="T71" fmla="*/ 240 h 432"/>
                <a:gd name="T72" fmla="*/ 416 w 416"/>
                <a:gd name="T73" fmla="*/ 216 h 432"/>
                <a:gd name="T74" fmla="*/ 416 w 416"/>
                <a:gd name="T75" fmla="*/ 192 h 432"/>
                <a:gd name="T76" fmla="*/ 408 w 416"/>
                <a:gd name="T77" fmla="*/ 176 h 432"/>
                <a:gd name="T78" fmla="*/ 408 w 416"/>
                <a:gd name="T79" fmla="*/ 152 h 432"/>
                <a:gd name="T80" fmla="*/ 400 w 416"/>
                <a:gd name="T81" fmla="*/ 136 h 432"/>
                <a:gd name="T82" fmla="*/ 376 w 416"/>
                <a:gd name="T83" fmla="*/ 96 h 432"/>
                <a:gd name="T84" fmla="*/ 352 w 416"/>
                <a:gd name="T85" fmla="*/ 64 h 432"/>
                <a:gd name="T86" fmla="*/ 320 w 416"/>
                <a:gd name="T87" fmla="*/ 40 h 432"/>
                <a:gd name="T88" fmla="*/ 288 w 416"/>
                <a:gd name="T89" fmla="*/ 16 h 432"/>
                <a:gd name="T90" fmla="*/ 272 w 416"/>
                <a:gd name="T91" fmla="*/ 8 h 432"/>
                <a:gd name="T92" fmla="*/ 248 w 416"/>
                <a:gd name="T93" fmla="*/ 8 h 432"/>
                <a:gd name="T94" fmla="*/ 232 w 416"/>
                <a:gd name="T95" fmla="*/ 0 h 432"/>
                <a:gd name="T96" fmla="*/ 208 w 416"/>
                <a:gd name="T97" fmla="*/ 0 h 43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16"/>
                <a:gd name="T148" fmla="*/ 0 h 432"/>
                <a:gd name="T149" fmla="*/ 416 w 416"/>
                <a:gd name="T150" fmla="*/ 432 h 43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16" h="432">
                  <a:moveTo>
                    <a:pt x="208" y="0"/>
                  </a:moveTo>
                  <a:lnTo>
                    <a:pt x="184" y="0"/>
                  </a:lnTo>
                  <a:lnTo>
                    <a:pt x="168" y="8"/>
                  </a:lnTo>
                  <a:lnTo>
                    <a:pt x="144" y="8"/>
                  </a:lnTo>
                  <a:lnTo>
                    <a:pt x="128" y="16"/>
                  </a:lnTo>
                  <a:lnTo>
                    <a:pt x="96" y="40"/>
                  </a:lnTo>
                  <a:lnTo>
                    <a:pt x="64" y="64"/>
                  </a:lnTo>
                  <a:lnTo>
                    <a:pt x="40" y="96"/>
                  </a:lnTo>
                  <a:lnTo>
                    <a:pt x="16" y="136"/>
                  </a:lnTo>
                  <a:lnTo>
                    <a:pt x="16" y="152"/>
                  </a:lnTo>
                  <a:lnTo>
                    <a:pt x="8" y="176"/>
                  </a:lnTo>
                  <a:lnTo>
                    <a:pt x="8" y="192"/>
                  </a:lnTo>
                  <a:lnTo>
                    <a:pt x="0" y="216"/>
                  </a:lnTo>
                  <a:lnTo>
                    <a:pt x="8" y="240"/>
                  </a:lnTo>
                  <a:lnTo>
                    <a:pt x="8" y="256"/>
                  </a:lnTo>
                  <a:lnTo>
                    <a:pt x="16" y="280"/>
                  </a:lnTo>
                  <a:lnTo>
                    <a:pt x="16" y="296"/>
                  </a:lnTo>
                  <a:lnTo>
                    <a:pt x="40" y="336"/>
                  </a:lnTo>
                  <a:lnTo>
                    <a:pt x="64" y="368"/>
                  </a:lnTo>
                  <a:lnTo>
                    <a:pt x="96" y="392"/>
                  </a:lnTo>
                  <a:lnTo>
                    <a:pt x="128" y="416"/>
                  </a:lnTo>
                  <a:lnTo>
                    <a:pt x="144" y="424"/>
                  </a:lnTo>
                  <a:lnTo>
                    <a:pt x="168" y="424"/>
                  </a:lnTo>
                  <a:lnTo>
                    <a:pt x="184" y="432"/>
                  </a:lnTo>
                  <a:lnTo>
                    <a:pt x="208" y="432"/>
                  </a:lnTo>
                  <a:lnTo>
                    <a:pt x="232" y="432"/>
                  </a:lnTo>
                  <a:lnTo>
                    <a:pt x="248" y="424"/>
                  </a:lnTo>
                  <a:lnTo>
                    <a:pt x="272" y="424"/>
                  </a:lnTo>
                  <a:lnTo>
                    <a:pt x="288" y="416"/>
                  </a:lnTo>
                  <a:lnTo>
                    <a:pt x="320" y="392"/>
                  </a:lnTo>
                  <a:lnTo>
                    <a:pt x="352" y="368"/>
                  </a:lnTo>
                  <a:lnTo>
                    <a:pt x="376" y="336"/>
                  </a:lnTo>
                  <a:lnTo>
                    <a:pt x="400" y="296"/>
                  </a:lnTo>
                  <a:lnTo>
                    <a:pt x="408" y="280"/>
                  </a:lnTo>
                  <a:lnTo>
                    <a:pt x="408" y="256"/>
                  </a:lnTo>
                  <a:lnTo>
                    <a:pt x="416" y="240"/>
                  </a:lnTo>
                  <a:lnTo>
                    <a:pt x="416" y="216"/>
                  </a:lnTo>
                  <a:lnTo>
                    <a:pt x="416" y="192"/>
                  </a:lnTo>
                  <a:lnTo>
                    <a:pt x="408" y="176"/>
                  </a:lnTo>
                  <a:lnTo>
                    <a:pt x="408" y="152"/>
                  </a:lnTo>
                  <a:lnTo>
                    <a:pt x="400" y="136"/>
                  </a:lnTo>
                  <a:lnTo>
                    <a:pt x="376" y="96"/>
                  </a:lnTo>
                  <a:lnTo>
                    <a:pt x="352" y="64"/>
                  </a:lnTo>
                  <a:lnTo>
                    <a:pt x="320" y="40"/>
                  </a:lnTo>
                  <a:lnTo>
                    <a:pt x="288" y="16"/>
                  </a:lnTo>
                  <a:lnTo>
                    <a:pt x="272" y="8"/>
                  </a:lnTo>
                  <a:lnTo>
                    <a:pt x="248" y="8"/>
                  </a:lnTo>
                  <a:lnTo>
                    <a:pt x="232" y="0"/>
                  </a:lnTo>
                  <a:lnTo>
                    <a:pt x="208" y="0"/>
                  </a:lnTo>
                </a:path>
              </a:pathLst>
            </a:custGeom>
            <a:noFill/>
            <a:ln w="25400">
              <a:solidFill>
                <a:srgbClr val="FF0000"/>
              </a:solidFill>
              <a:prstDash val="solid"/>
              <a:round/>
              <a:headEnd/>
              <a:tailEnd/>
            </a:ln>
          </p:spPr>
          <p:txBody>
            <a:bodyPr/>
            <a:lstStyle/>
            <a:p>
              <a:endParaRPr lang="es-AR"/>
            </a:p>
          </p:txBody>
        </p:sp>
        <p:sp>
          <p:nvSpPr>
            <p:cNvPr id="24589" name="Freeform 10"/>
            <p:cNvSpPr>
              <a:spLocks noEditPoints="1"/>
            </p:cNvSpPr>
            <p:nvPr/>
          </p:nvSpPr>
          <p:spPr bwMode="auto">
            <a:xfrm>
              <a:off x="3833" y="1639"/>
              <a:ext cx="56" cy="657"/>
            </a:xfrm>
            <a:custGeom>
              <a:avLst/>
              <a:gdLst>
                <a:gd name="T0" fmla="*/ 24 w 56"/>
                <a:gd name="T1" fmla="*/ 657 h 657"/>
                <a:gd name="T2" fmla="*/ 16 w 56"/>
                <a:gd name="T3" fmla="*/ 48 h 657"/>
                <a:gd name="T4" fmla="*/ 32 w 56"/>
                <a:gd name="T5" fmla="*/ 48 h 657"/>
                <a:gd name="T6" fmla="*/ 40 w 56"/>
                <a:gd name="T7" fmla="*/ 657 h 657"/>
                <a:gd name="T8" fmla="*/ 24 w 56"/>
                <a:gd name="T9" fmla="*/ 657 h 657"/>
                <a:gd name="T10" fmla="*/ 0 w 56"/>
                <a:gd name="T11" fmla="*/ 56 h 657"/>
                <a:gd name="T12" fmla="*/ 24 w 56"/>
                <a:gd name="T13" fmla="*/ 0 h 657"/>
                <a:gd name="T14" fmla="*/ 56 w 56"/>
                <a:gd name="T15" fmla="*/ 56 h 657"/>
                <a:gd name="T16" fmla="*/ 0 w 56"/>
                <a:gd name="T17" fmla="*/ 56 h 6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657"/>
                <a:gd name="T29" fmla="*/ 56 w 56"/>
                <a:gd name="T30" fmla="*/ 657 h 6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657">
                  <a:moveTo>
                    <a:pt x="24" y="657"/>
                  </a:moveTo>
                  <a:lnTo>
                    <a:pt x="16" y="48"/>
                  </a:lnTo>
                  <a:lnTo>
                    <a:pt x="32" y="48"/>
                  </a:lnTo>
                  <a:lnTo>
                    <a:pt x="40" y="657"/>
                  </a:lnTo>
                  <a:lnTo>
                    <a:pt x="24" y="657"/>
                  </a:lnTo>
                  <a:close/>
                  <a:moveTo>
                    <a:pt x="0" y="56"/>
                  </a:moveTo>
                  <a:lnTo>
                    <a:pt x="24" y="0"/>
                  </a:lnTo>
                  <a:lnTo>
                    <a:pt x="56" y="56"/>
                  </a:lnTo>
                  <a:lnTo>
                    <a:pt x="0" y="56"/>
                  </a:lnTo>
                  <a:close/>
                </a:path>
              </a:pathLst>
            </a:custGeom>
            <a:solidFill>
              <a:srgbClr val="FF0000"/>
            </a:solidFill>
            <a:ln w="0">
              <a:solidFill>
                <a:srgbClr val="FF0000"/>
              </a:solidFill>
              <a:prstDash val="solid"/>
              <a:round/>
              <a:headEnd/>
              <a:tailEnd/>
            </a:ln>
          </p:spPr>
          <p:txBody>
            <a:bodyPr/>
            <a:lstStyle/>
            <a:p>
              <a:endParaRPr lang="es-AR"/>
            </a:p>
          </p:txBody>
        </p:sp>
      </p:grpSp>
      <p:sp>
        <p:nvSpPr>
          <p:cNvPr id="105483" name="Rectangle 11"/>
          <p:cNvSpPr>
            <a:spLocks noChangeArrowheads="1"/>
          </p:cNvSpPr>
          <p:nvPr/>
        </p:nvSpPr>
        <p:spPr bwMode="auto">
          <a:xfrm>
            <a:off x="4860925" y="1917700"/>
            <a:ext cx="2892425" cy="334963"/>
          </a:xfrm>
          <a:prstGeom prst="rect">
            <a:avLst/>
          </a:prstGeom>
          <a:noFill/>
          <a:ln w="9525">
            <a:noFill/>
            <a:miter lim="800000"/>
            <a:headEnd/>
            <a:tailEnd/>
          </a:ln>
        </p:spPr>
        <p:txBody>
          <a:bodyPr wrap="none" lIns="0" tIns="0" rIns="0" bIns="0">
            <a:spAutoFit/>
          </a:bodyPr>
          <a:lstStyle/>
          <a:p>
            <a:pPr algn="ctr" eaLnBrk="0" hangingPunct="0"/>
            <a:r>
              <a:rPr lang="es-ES" altLang="es-AR" sz="2200" b="0">
                <a:solidFill>
                  <a:srgbClr val="000000"/>
                </a:solidFill>
                <a:cs typeface="Arial" charset="0"/>
              </a:rPr>
              <a:t>Contacto con la horma </a:t>
            </a:r>
            <a:endParaRPr lang="es-ES" altLang="es-AR" sz="1200" b="0">
              <a:cs typeface="Arial" charset="0"/>
            </a:endParaRPr>
          </a:p>
        </p:txBody>
      </p:sp>
      <p:sp>
        <p:nvSpPr>
          <p:cNvPr id="105484" name="Rectangle 12"/>
          <p:cNvSpPr>
            <a:spLocks noChangeArrowheads="1"/>
          </p:cNvSpPr>
          <p:nvPr/>
        </p:nvSpPr>
        <p:spPr bwMode="auto">
          <a:xfrm>
            <a:off x="5581650" y="2205038"/>
            <a:ext cx="1290638" cy="334962"/>
          </a:xfrm>
          <a:prstGeom prst="rect">
            <a:avLst/>
          </a:prstGeom>
          <a:noFill/>
          <a:ln w="9525">
            <a:noFill/>
            <a:miter lim="800000"/>
            <a:headEnd/>
            <a:tailEnd/>
          </a:ln>
        </p:spPr>
        <p:txBody>
          <a:bodyPr wrap="none" lIns="0" tIns="0" rIns="0" bIns="0">
            <a:spAutoFit/>
          </a:bodyPr>
          <a:lstStyle/>
          <a:p>
            <a:pPr algn="ctr" eaLnBrk="0" hangingPunct="0"/>
            <a:r>
              <a:rPr lang="es-ES" altLang="es-AR" sz="2200" b="0">
                <a:solidFill>
                  <a:srgbClr val="000000"/>
                </a:solidFill>
                <a:cs typeface="Arial" charset="0"/>
              </a:rPr>
              <a:t>de ensayo</a:t>
            </a:r>
            <a:endParaRPr lang="es-ES" altLang="es-AR" sz="1200" b="0">
              <a:cs typeface="Arial" charset="0"/>
            </a:endParaRPr>
          </a:p>
        </p:txBody>
      </p:sp>
      <p:sp>
        <p:nvSpPr>
          <p:cNvPr id="105485" name="Rectangle 13"/>
          <p:cNvSpPr>
            <a:spLocks noChangeArrowheads="1"/>
          </p:cNvSpPr>
          <p:nvPr/>
        </p:nvSpPr>
        <p:spPr bwMode="auto">
          <a:xfrm>
            <a:off x="3186113" y="5230813"/>
            <a:ext cx="858837" cy="487362"/>
          </a:xfrm>
          <a:prstGeom prst="rect">
            <a:avLst/>
          </a:prstGeom>
          <a:noFill/>
          <a:ln w="9525">
            <a:noFill/>
            <a:miter lim="800000"/>
            <a:headEnd/>
            <a:tailEnd/>
          </a:ln>
        </p:spPr>
        <p:txBody>
          <a:bodyPr wrap="none" lIns="0" tIns="0" rIns="0" bIns="0">
            <a:spAutoFit/>
          </a:bodyPr>
          <a:lstStyle/>
          <a:p>
            <a:pPr algn="ctr" eaLnBrk="0" hangingPunct="0"/>
            <a:r>
              <a:rPr lang="es-ES" altLang="es-AR" sz="3200">
                <a:solidFill>
                  <a:srgbClr val="FF0000"/>
                </a:solidFill>
                <a:cs typeface="Arial" charset="0"/>
              </a:rPr>
              <a:t>NPA</a:t>
            </a:r>
            <a:endParaRPr lang="es-ES" altLang="es-AR" sz="1200" b="0">
              <a:cs typeface="Arial" charset="0"/>
            </a:endParaRPr>
          </a:p>
        </p:txBody>
      </p:sp>
      <p:sp>
        <p:nvSpPr>
          <p:cNvPr id="24587" name="Rectangle 4"/>
          <p:cNvSpPr>
            <a:spLocks noChangeArrowheads="1"/>
          </p:cNvSpPr>
          <p:nvPr/>
        </p:nvSpPr>
        <p:spPr bwMode="auto">
          <a:xfrm>
            <a:off x="0" y="692150"/>
            <a:ext cx="9144000" cy="1143000"/>
          </a:xfrm>
          <a:prstGeom prst="rect">
            <a:avLst/>
          </a:prstGeom>
          <a:noFill/>
          <a:ln w="9525">
            <a:noFill/>
            <a:miter lim="800000"/>
            <a:headEnd/>
            <a:tailEnd/>
          </a:ln>
        </p:spPr>
        <p:txBody>
          <a:bodyPr anchor="ctr"/>
          <a:lstStyle/>
          <a:p>
            <a:r>
              <a:rPr lang="es-AR" altLang="es-AR" sz="2800" i="1">
                <a:latin typeface="Verdana" pitchFamily="34" charset="0"/>
                <a:cs typeface="Arial" charset="0"/>
              </a:rPr>
              <a:t>Resistencia a la penetración</a:t>
            </a:r>
            <a:endParaRPr lang="es-ES" altLang="es-AR" sz="2800" i="1">
              <a:latin typeface="Verdana" pitchFamily="34"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05481"/>
                                        </p:tgtEl>
                                        <p:attrNameLst>
                                          <p:attrName>style.visibility</p:attrName>
                                        </p:attrNameLst>
                                      </p:cBhvr>
                                      <p:to>
                                        <p:strVal val="visible"/>
                                      </p:to>
                                    </p:set>
                                    <p:animEffect transition="in" filter="wedge">
                                      <p:cBhvr>
                                        <p:cTn id="7" dur="2000"/>
                                        <p:tgtEl>
                                          <p:spTgt spid="105481"/>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05478"/>
                                        </p:tgtEl>
                                        <p:attrNameLst>
                                          <p:attrName>style.visibility</p:attrName>
                                        </p:attrNameLst>
                                      </p:cBhvr>
                                      <p:to>
                                        <p:strVal val="visible"/>
                                      </p:to>
                                    </p:set>
                                    <p:animEffect transition="in" filter="wedge">
                                      <p:cBhvr>
                                        <p:cTn id="10" dur="2000"/>
                                        <p:tgtEl>
                                          <p:spTgt spid="105478"/>
                                        </p:tgtEl>
                                      </p:cBhvr>
                                    </p:animEffect>
                                  </p:childTnLst>
                                </p:cTn>
                              </p:par>
                              <p:par>
                                <p:cTn id="11" presetID="20" presetClass="entr" presetSubtype="0" fill="hold" nodeType="withEffect">
                                  <p:stCondLst>
                                    <p:cond delay="0"/>
                                  </p:stCondLst>
                                  <p:childTnLst>
                                    <p:set>
                                      <p:cBhvr>
                                        <p:cTn id="12" dur="1" fill="hold">
                                          <p:stCondLst>
                                            <p:cond delay="0"/>
                                          </p:stCondLst>
                                        </p:cTn>
                                        <p:tgtEl>
                                          <p:spTgt spid="105477"/>
                                        </p:tgtEl>
                                        <p:attrNameLst>
                                          <p:attrName>style.visibility</p:attrName>
                                        </p:attrNameLst>
                                      </p:cBhvr>
                                      <p:to>
                                        <p:strVal val="visible"/>
                                      </p:to>
                                    </p:set>
                                    <p:animEffect transition="in" filter="wedge">
                                      <p:cBhvr>
                                        <p:cTn id="13" dur="2000"/>
                                        <p:tgtEl>
                                          <p:spTgt spid="10547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05479"/>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grpId="0" nodeType="clickEffect">
                                  <p:stCondLst>
                                    <p:cond delay="0"/>
                                  </p:stCondLst>
                                  <p:iterate type="lt">
                                    <p:tmPct val="5000"/>
                                  </p:iterate>
                                  <p:childTnLst>
                                    <p:set>
                                      <p:cBhvr>
                                        <p:cTn id="21" dur="1" fill="hold">
                                          <p:stCondLst>
                                            <p:cond delay="0"/>
                                          </p:stCondLst>
                                        </p:cTn>
                                        <p:tgtEl>
                                          <p:spTgt spid="105485"/>
                                        </p:tgtEl>
                                        <p:attrNameLst>
                                          <p:attrName>style.visibility</p:attrName>
                                        </p:attrNameLst>
                                      </p:cBhvr>
                                      <p:to>
                                        <p:strVal val="visible"/>
                                      </p:to>
                                    </p:set>
                                    <p:anim calcmode="lin" valueType="num">
                                      <p:cBhvr>
                                        <p:cTn id="22" dur="1000" fill="hold"/>
                                        <p:tgtEl>
                                          <p:spTgt spid="105485"/>
                                        </p:tgtEl>
                                        <p:attrNameLst>
                                          <p:attrName>ppt_w</p:attrName>
                                        </p:attrNameLst>
                                      </p:cBhvr>
                                      <p:tavLst>
                                        <p:tav tm="0">
                                          <p:val>
                                            <p:fltVal val="0"/>
                                          </p:val>
                                        </p:tav>
                                        <p:tav tm="100000">
                                          <p:val>
                                            <p:strVal val="#ppt_w"/>
                                          </p:val>
                                        </p:tav>
                                      </p:tavLst>
                                    </p:anim>
                                    <p:anim calcmode="lin" valueType="num">
                                      <p:cBhvr>
                                        <p:cTn id="23" dur="1000" fill="hold"/>
                                        <p:tgtEl>
                                          <p:spTgt spid="105485"/>
                                        </p:tgtEl>
                                        <p:attrNameLst>
                                          <p:attrName>ppt_h</p:attrName>
                                        </p:attrNameLst>
                                      </p:cBhvr>
                                      <p:tavLst>
                                        <p:tav tm="0">
                                          <p:val>
                                            <p:fltVal val="0"/>
                                          </p:val>
                                        </p:tav>
                                        <p:tav tm="100000">
                                          <p:val>
                                            <p:strVal val="#ppt_h"/>
                                          </p:val>
                                        </p:tav>
                                      </p:tavLst>
                                    </p:anim>
                                    <p:anim calcmode="lin" valueType="num">
                                      <p:cBhvr>
                                        <p:cTn id="24" dur="1000" fill="hold"/>
                                        <p:tgtEl>
                                          <p:spTgt spid="105485"/>
                                        </p:tgtEl>
                                        <p:attrNameLst>
                                          <p:attrName>style.rotation</p:attrName>
                                        </p:attrNameLst>
                                      </p:cBhvr>
                                      <p:tavLst>
                                        <p:tav tm="0">
                                          <p:val>
                                            <p:fltVal val="90"/>
                                          </p:val>
                                        </p:tav>
                                        <p:tav tm="100000">
                                          <p:val>
                                            <p:fltVal val="0"/>
                                          </p:val>
                                        </p:tav>
                                      </p:tavLst>
                                    </p:anim>
                                    <p:animEffect transition="in" filter="fade">
                                      <p:cBhvr>
                                        <p:cTn id="25" dur="1000"/>
                                        <p:tgtEl>
                                          <p:spTgt spid="10548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26" fill="hold" nodeType="clickEffect">
                                  <p:stCondLst>
                                    <p:cond delay="0"/>
                                  </p:stCondLst>
                                  <p:childTnLst>
                                    <p:set>
                                      <p:cBhvr>
                                        <p:cTn id="29" dur="1" fill="hold">
                                          <p:stCondLst>
                                            <p:cond delay="0"/>
                                          </p:stCondLst>
                                        </p:cTn>
                                        <p:tgtEl>
                                          <p:spTgt spid="105476"/>
                                        </p:tgtEl>
                                        <p:attrNameLst>
                                          <p:attrName>style.visibility</p:attrName>
                                        </p:attrNameLst>
                                      </p:cBhvr>
                                      <p:to>
                                        <p:strVal val="visible"/>
                                      </p:to>
                                    </p:set>
                                    <p:animEffect transition="in" filter="barn(inHorizontal)">
                                      <p:cBhvr>
                                        <p:cTn id="30" dur="500"/>
                                        <p:tgtEl>
                                          <p:spTgt spid="10547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4" presetClass="entr" presetSubtype="0" accel="100000" fill="hold" grpId="0" nodeType="clickEffect">
                                  <p:stCondLst>
                                    <p:cond delay="0"/>
                                  </p:stCondLst>
                                  <p:childTnLst>
                                    <p:set>
                                      <p:cBhvr>
                                        <p:cTn id="34" dur="1" fill="hold">
                                          <p:stCondLst>
                                            <p:cond delay="0"/>
                                          </p:stCondLst>
                                        </p:cTn>
                                        <p:tgtEl>
                                          <p:spTgt spid="105483"/>
                                        </p:tgtEl>
                                        <p:attrNameLst>
                                          <p:attrName>style.visibility</p:attrName>
                                        </p:attrNameLst>
                                      </p:cBhvr>
                                      <p:to>
                                        <p:strVal val="visible"/>
                                      </p:to>
                                    </p:set>
                                    <p:anim calcmode="lin" valueType="num">
                                      <p:cBhvr>
                                        <p:cTn id="35" dur="500" fill="hold"/>
                                        <p:tgtEl>
                                          <p:spTgt spid="105483"/>
                                        </p:tgtEl>
                                        <p:attrNameLst>
                                          <p:attrName>ppt_w</p:attrName>
                                        </p:attrNameLst>
                                      </p:cBhvr>
                                      <p:tavLst>
                                        <p:tav tm="0">
                                          <p:val>
                                            <p:strVal val="#ppt_w*0.05"/>
                                          </p:val>
                                        </p:tav>
                                        <p:tav tm="100000">
                                          <p:val>
                                            <p:strVal val="#ppt_w"/>
                                          </p:val>
                                        </p:tav>
                                      </p:tavLst>
                                    </p:anim>
                                    <p:anim calcmode="lin" valueType="num">
                                      <p:cBhvr>
                                        <p:cTn id="36" dur="500" fill="hold"/>
                                        <p:tgtEl>
                                          <p:spTgt spid="105483"/>
                                        </p:tgtEl>
                                        <p:attrNameLst>
                                          <p:attrName>ppt_h</p:attrName>
                                        </p:attrNameLst>
                                      </p:cBhvr>
                                      <p:tavLst>
                                        <p:tav tm="0">
                                          <p:val>
                                            <p:strVal val="#ppt_h"/>
                                          </p:val>
                                        </p:tav>
                                        <p:tav tm="100000">
                                          <p:val>
                                            <p:strVal val="#ppt_h"/>
                                          </p:val>
                                        </p:tav>
                                      </p:tavLst>
                                    </p:anim>
                                    <p:anim calcmode="lin" valueType="num">
                                      <p:cBhvr>
                                        <p:cTn id="37" dur="500" fill="hold"/>
                                        <p:tgtEl>
                                          <p:spTgt spid="105483"/>
                                        </p:tgtEl>
                                        <p:attrNameLst>
                                          <p:attrName>ppt_x</p:attrName>
                                        </p:attrNameLst>
                                      </p:cBhvr>
                                      <p:tavLst>
                                        <p:tav tm="0">
                                          <p:val>
                                            <p:strVal val="#ppt_x-.2"/>
                                          </p:val>
                                        </p:tav>
                                        <p:tav tm="100000">
                                          <p:val>
                                            <p:strVal val="#ppt_x"/>
                                          </p:val>
                                        </p:tav>
                                      </p:tavLst>
                                    </p:anim>
                                    <p:anim calcmode="lin" valueType="num">
                                      <p:cBhvr>
                                        <p:cTn id="38" dur="500" fill="hold"/>
                                        <p:tgtEl>
                                          <p:spTgt spid="105483"/>
                                        </p:tgtEl>
                                        <p:attrNameLst>
                                          <p:attrName>ppt_y</p:attrName>
                                        </p:attrNameLst>
                                      </p:cBhvr>
                                      <p:tavLst>
                                        <p:tav tm="0">
                                          <p:val>
                                            <p:strVal val="#ppt_y"/>
                                          </p:val>
                                        </p:tav>
                                        <p:tav tm="100000">
                                          <p:val>
                                            <p:strVal val="#ppt_y"/>
                                          </p:val>
                                        </p:tav>
                                      </p:tavLst>
                                    </p:anim>
                                    <p:animEffect transition="in" filter="fade">
                                      <p:cBhvr>
                                        <p:cTn id="39" dur="500"/>
                                        <p:tgtEl>
                                          <p:spTgt spid="105483"/>
                                        </p:tgtEl>
                                      </p:cBhvr>
                                    </p:animEffect>
                                  </p:childTnLst>
                                </p:cTn>
                              </p:par>
                              <p:par>
                                <p:cTn id="40" presetID="54" presetClass="entr" presetSubtype="0" accel="100000" fill="hold" grpId="0" nodeType="withEffect">
                                  <p:stCondLst>
                                    <p:cond delay="0"/>
                                  </p:stCondLst>
                                  <p:childTnLst>
                                    <p:set>
                                      <p:cBhvr>
                                        <p:cTn id="41" dur="1" fill="hold">
                                          <p:stCondLst>
                                            <p:cond delay="0"/>
                                          </p:stCondLst>
                                        </p:cTn>
                                        <p:tgtEl>
                                          <p:spTgt spid="105484"/>
                                        </p:tgtEl>
                                        <p:attrNameLst>
                                          <p:attrName>style.visibility</p:attrName>
                                        </p:attrNameLst>
                                      </p:cBhvr>
                                      <p:to>
                                        <p:strVal val="visible"/>
                                      </p:to>
                                    </p:set>
                                    <p:anim calcmode="lin" valueType="num">
                                      <p:cBhvr>
                                        <p:cTn id="42" dur="500" fill="hold"/>
                                        <p:tgtEl>
                                          <p:spTgt spid="105484"/>
                                        </p:tgtEl>
                                        <p:attrNameLst>
                                          <p:attrName>ppt_w</p:attrName>
                                        </p:attrNameLst>
                                      </p:cBhvr>
                                      <p:tavLst>
                                        <p:tav tm="0">
                                          <p:val>
                                            <p:strVal val="#ppt_w*0.05"/>
                                          </p:val>
                                        </p:tav>
                                        <p:tav tm="100000">
                                          <p:val>
                                            <p:strVal val="#ppt_w"/>
                                          </p:val>
                                        </p:tav>
                                      </p:tavLst>
                                    </p:anim>
                                    <p:anim calcmode="lin" valueType="num">
                                      <p:cBhvr>
                                        <p:cTn id="43" dur="500" fill="hold"/>
                                        <p:tgtEl>
                                          <p:spTgt spid="105484"/>
                                        </p:tgtEl>
                                        <p:attrNameLst>
                                          <p:attrName>ppt_h</p:attrName>
                                        </p:attrNameLst>
                                      </p:cBhvr>
                                      <p:tavLst>
                                        <p:tav tm="0">
                                          <p:val>
                                            <p:strVal val="#ppt_h"/>
                                          </p:val>
                                        </p:tav>
                                        <p:tav tm="100000">
                                          <p:val>
                                            <p:strVal val="#ppt_h"/>
                                          </p:val>
                                        </p:tav>
                                      </p:tavLst>
                                    </p:anim>
                                    <p:anim calcmode="lin" valueType="num">
                                      <p:cBhvr>
                                        <p:cTn id="44" dur="500" fill="hold"/>
                                        <p:tgtEl>
                                          <p:spTgt spid="105484"/>
                                        </p:tgtEl>
                                        <p:attrNameLst>
                                          <p:attrName>ppt_x</p:attrName>
                                        </p:attrNameLst>
                                      </p:cBhvr>
                                      <p:tavLst>
                                        <p:tav tm="0">
                                          <p:val>
                                            <p:strVal val="#ppt_x-.2"/>
                                          </p:val>
                                        </p:tav>
                                        <p:tav tm="100000">
                                          <p:val>
                                            <p:strVal val="#ppt_x"/>
                                          </p:val>
                                        </p:tav>
                                      </p:tavLst>
                                    </p:anim>
                                    <p:anim calcmode="lin" valueType="num">
                                      <p:cBhvr>
                                        <p:cTn id="45" dur="500" fill="hold"/>
                                        <p:tgtEl>
                                          <p:spTgt spid="105484"/>
                                        </p:tgtEl>
                                        <p:attrNameLst>
                                          <p:attrName>ppt_y</p:attrName>
                                        </p:attrNameLst>
                                      </p:cBhvr>
                                      <p:tavLst>
                                        <p:tav tm="0">
                                          <p:val>
                                            <p:strVal val="#ppt_y"/>
                                          </p:val>
                                        </p:tav>
                                        <p:tav tm="100000">
                                          <p:val>
                                            <p:strVal val="#ppt_y"/>
                                          </p:val>
                                        </p:tav>
                                      </p:tavLst>
                                    </p:anim>
                                    <p:animEffect transition="in" filter="fade">
                                      <p:cBhvr>
                                        <p:cTn id="46" dur="500"/>
                                        <p:tgtEl>
                                          <p:spTgt spid="105484"/>
                                        </p:tgtEl>
                                      </p:cBhvr>
                                    </p:animEffect>
                                  </p:childTnLst>
                                </p:cTn>
                              </p:par>
                              <p:par>
                                <p:cTn id="47" presetID="54" presetClass="entr" presetSubtype="0" accel="10000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500" fill="hold"/>
                                        <p:tgtEl>
                                          <p:spTgt spid="2"/>
                                        </p:tgtEl>
                                        <p:attrNameLst>
                                          <p:attrName>ppt_w</p:attrName>
                                        </p:attrNameLst>
                                      </p:cBhvr>
                                      <p:tavLst>
                                        <p:tav tm="0">
                                          <p:val>
                                            <p:strVal val="#ppt_w*0.05"/>
                                          </p:val>
                                        </p:tav>
                                        <p:tav tm="100000">
                                          <p:val>
                                            <p:strVal val="#ppt_w"/>
                                          </p:val>
                                        </p:tav>
                                      </p:tavLst>
                                    </p:anim>
                                    <p:anim calcmode="lin" valueType="num">
                                      <p:cBhvr>
                                        <p:cTn id="50" dur="500" fill="hold"/>
                                        <p:tgtEl>
                                          <p:spTgt spid="2"/>
                                        </p:tgtEl>
                                        <p:attrNameLst>
                                          <p:attrName>ppt_h</p:attrName>
                                        </p:attrNameLst>
                                      </p:cBhvr>
                                      <p:tavLst>
                                        <p:tav tm="0">
                                          <p:val>
                                            <p:strVal val="#ppt_h"/>
                                          </p:val>
                                        </p:tav>
                                        <p:tav tm="100000">
                                          <p:val>
                                            <p:strVal val="#ppt_h"/>
                                          </p:val>
                                        </p:tav>
                                      </p:tavLst>
                                    </p:anim>
                                    <p:anim calcmode="lin" valueType="num">
                                      <p:cBhvr>
                                        <p:cTn id="51" dur="500" fill="hold"/>
                                        <p:tgtEl>
                                          <p:spTgt spid="2"/>
                                        </p:tgtEl>
                                        <p:attrNameLst>
                                          <p:attrName>ppt_x</p:attrName>
                                        </p:attrNameLst>
                                      </p:cBhvr>
                                      <p:tavLst>
                                        <p:tav tm="0">
                                          <p:val>
                                            <p:strVal val="#ppt_x-.2"/>
                                          </p:val>
                                        </p:tav>
                                        <p:tav tm="100000">
                                          <p:val>
                                            <p:strVal val="#ppt_x"/>
                                          </p:val>
                                        </p:tav>
                                      </p:tavLst>
                                    </p:anim>
                                    <p:anim calcmode="lin" valueType="num">
                                      <p:cBhvr>
                                        <p:cTn id="52" dur="500" fill="hold"/>
                                        <p:tgtEl>
                                          <p:spTgt spid="2"/>
                                        </p:tgtEl>
                                        <p:attrNameLst>
                                          <p:attrName>ppt_y</p:attrName>
                                        </p:attrNameLst>
                                      </p:cBhvr>
                                      <p:tavLst>
                                        <p:tav tm="0">
                                          <p:val>
                                            <p:strVal val="#ppt_y"/>
                                          </p:val>
                                        </p:tav>
                                        <p:tav tm="100000">
                                          <p:val>
                                            <p:strVal val="#ppt_y"/>
                                          </p:val>
                                        </p:tav>
                                      </p:tavLst>
                                    </p:anim>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8" grpId="0" animBg="1"/>
      <p:bldP spid="105481" grpId="0"/>
      <p:bldP spid="105483" grpId="0"/>
      <p:bldP spid="105484" grpId="0"/>
      <p:bldP spid="10548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Título"/>
          <p:cNvSpPr>
            <a:spLocks noGrp="1"/>
          </p:cNvSpPr>
          <p:nvPr>
            <p:ph type="ctrTitle"/>
          </p:nvPr>
        </p:nvSpPr>
        <p:spPr/>
        <p:txBody>
          <a:bodyPr/>
          <a:lstStyle/>
          <a:p>
            <a:pPr eaLnBrk="1" hangingPunct="1"/>
            <a:r>
              <a:rPr lang="es-AR" altLang="es-AR" sz="3600" smtClean="0">
                <a:solidFill>
                  <a:srgbClr val="FF0000"/>
                </a:solidFill>
              </a:rPr>
              <a:t/>
            </a:r>
            <a:br>
              <a:rPr lang="es-AR" altLang="es-AR" sz="3600" smtClean="0">
                <a:solidFill>
                  <a:srgbClr val="FF0000"/>
                </a:solidFill>
              </a:rPr>
            </a:br>
            <a:endParaRPr lang="es-AR" altLang="es-AR" sz="3600" smtClean="0">
              <a:solidFill>
                <a:srgbClr val="FF0000"/>
              </a:solidFill>
            </a:endParaRPr>
          </a:p>
        </p:txBody>
      </p:sp>
      <p:sp>
        <p:nvSpPr>
          <p:cNvPr id="25603" name="Rectangle 4"/>
          <p:cNvSpPr>
            <a:spLocks noChangeArrowheads="1"/>
          </p:cNvSpPr>
          <p:nvPr/>
        </p:nvSpPr>
        <p:spPr bwMode="auto">
          <a:xfrm>
            <a:off x="0" y="692150"/>
            <a:ext cx="9144000" cy="1143000"/>
          </a:xfrm>
          <a:prstGeom prst="rect">
            <a:avLst/>
          </a:prstGeom>
          <a:noFill/>
          <a:ln w="9525">
            <a:noFill/>
            <a:miter lim="800000"/>
            <a:headEnd/>
            <a:tailEnd/>
          </a:ln>
        </p:spPr>
        <p:txBody>
          <a:bodyPr anchor="ctr"/>
          <a:lstStyle/>
          <a:p>
            <a:r>
              <a:rPr lang="es-AR" altLang="es-AR" sz="2800" i="1">
                <a:latin typeface="Verdana" pitchFamily="34" charset="0"/>
                <a:cs typeface="Arial" charset="0"/>
              </a:rPr>
              <a:t>Ensayo de resistencia a la caída</a:t>
            </a:r>
            <a:endParaRPr lang="es-ES" altLang="es-AR" sz="2800" i="1">
              <a:latin typeface="Verdana" pitchFamily="34" charset="0"/>
              <a:cs typeface="Arial" charset="0"/>
            </a:endParaRPr>
          </a:p>
        </p:txBody>
      </p:sp>
      <p:pic>
        <p:nvPicPr>
          <p:cNvPr id="25604" name="4 Imagen"/>
          <p:cNvPicPr>
            <a:picLocks noChangeAspect="1" noChangeArrowheads="1"/>
          </p:cNvPicPr>
          <p:nvPr/>
        </p:nvPicPr>
        <p:blipFill>
          <a:blip r:embed="rId2"/>
          <a:srcRect l="34193" t="5533" r="25195" b="17792"/>
          <a:stretch>
            <a:fillRect/>
          </a:stretch>
        </p:blipFill>
        <p:spPr bwMode="auto">
          <a:xfrm>
            <a:off x="1835150" y="1835150"/>
            <a:ext cx="4876800" cy="3906838"/>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4"/>
          <p:cNvSpPr>
            <a:spLocks noChangeArrowheads="1"/>
          </p:cNvSpPr>
          <p:nvPr/>
        </p:nvSpPr>
        <p:spPr bwMode="auto">
          <a:xfrm>
            <a:off x="0" y="692150"/>
            <a:ext cx="9144000" cy="1143000"/>
          </a:xfrm>
          <a:prstGeom prst="rect">
            <a:avLst/>
          </a:prstGeom>
          <a:noFill/>
          <a:ln w="9525">
            <a:noFill/>
            <a:miter lim="800000"/>
            <a:headEnd/>
            <a:tailEnd/>
          </a:ln>
        </p:spPr>
        <p:txBody>
          <a:bodyPr anchor="ctr"/>
          <a:lstStyle/>
          <a:p>
            <a:r>
              <a:rPr lang="es-AR" altLang="es-AR" sz="2800" i="1">
                <a:latin typeface="Verdana" pitchFamily="34" charset="0"/>
                <a:cs typeface="Arial" charset="0"/>
              </a:rPr>
              <a:t>Ensayo de atenuación</a:t>
            </a:r>
            <a:endParaRPr lang="es-ES" altLang="es-AR" sz="2800" i="1">
              <a:latin typeface="Verdana" pitchFamily="34" charset="0"/>
              <a:cs typeface="Arial" charset="0"/>
            </a:endParaRPr>
          </a:p>
        </p:txBody>
      </p:sp>
      <p:sp>
        <p:nvSpPr>
          <p:cNvPr id="102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s-AR"/>
          </a:p>
        </p:txBody>
      </p:sp>
      <p:graphicFrame>
        <p:nvGraphicFramePr>
          <p:cNvPr id="1026" name="5 Objeto"/>
          <p:cNvGraphicFramePr>
            <a:graphicFrameLocks noChangeAspect="1"/>
          </p:cNvGraphicFramePr>
          <p:nvPr/>
        </p:nvGraphicFramePr>
        <p:xfrm>
          <a:off x="1943100" y="1628775"/>
          <a:ext cx="5257800" cy="3933825"/>
        </p:xfrm>
        <a:graphic>
          <a:graphicData uri="http://schemas.openxmlformats.org/presentationml/2006/ole">
            <p:oleObj spid="_x0000_s1026" name="Diapositiva" r:id="rId3" imgW="4569028" imgH="3426027" progId="PowerPoint.Slide.12">
              <p:embed/>
            </p:oleObj>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txBox="1">
            <a:spLocks noChangeArrowheads="1"/>
          </p:cNvSpPr>
          <p:nvPr/>
        </p:nvSpPr>
        <p:spPr bwMode="auto">
          <a:xfrm>
            <a:off x="142875" y="2492375"/>
            <a:ext cx="3241675" cy="3240088"/>
          </a:xfrm>
          <a:prstGeom prst="rect">
            <a:avLst/>
          </a:prstGeom>
          <a:noFill/>
          <a:ln w="9525">
            <a:noFill/>
            <a:miter lim="800000"/>
            <a:headEnd/>
            <a:tailEnd/>
          </a:ln>
        </p:spPr>
        <p:txBody>
          <a:bodyPr/>
          <a:lstStyle/>
          <a:p>
            <a:pPr algn="ctr">
              <a:lnSpc>
                <a:spcPct val="90000"/>
              </a:lnSpc>
              <a:spcBef>
                <a:spcPct val="20000"/>
              </a:spcBef>
            </a:pPr>
            <a:r>
              <a:rPr lang="es-MX" altLang="es-AR" sz="2200" b="0">
                <a:solidFill>
                  <a:srgbClr val="006600"/>
                </a:solidFill>
                <a:cs typeface="Arial" charset="0"/>
              </a:rPr>
              <a:t>Proveedores</a:t>
            </a:r>
          </a:p>
          <a:p>
            <a:pPr algn="ctr">
              <a:lnSpc>
                <a:spcPct val="90000"/>
              </a:lnSpc>
              <a:spcBef>
                <a:spcPct val="20000"/>
              </a:spcBef>
              <a:buFont typeface="Arial" charset="0"/>
              <a:buNone/>
            </a:pPr>
            <a:endParaRPr lang="es-MX" altLang="es-AR" sz="2200" b="0">
              <a:solidFill>
                <a:srgbClr val="006600"/>
              </a:solidFill>
              <a:cs typeface="Arial" charset="0"/>
            </a:endParaRPr>
          </a:p>
          <a:p>
            <a:pPr algn="ctr">
              <a:lnSpc>
                <a:spcPct val="90000"/>
              </a:lnSpc>
              <a:spcBef>
                <a:spcPct val="20000"/>
              </a:spcBef>
              <a:buFont typeface="Arial" charset="0"/>
              <a:buNone/>
            </a:pPr>
            <a:endParaRPr lang="es-MX" altLang="es-AR" sz="2000" b="0">
              <a:solidFill>
                <a:srgbClr val="006600"/>
              </a:solidFill>
              <a:cs typeface="Arial" charset="0"/>
            </a:endParaRPr>
          </a:p>
          <a:p>
            <a:pPr algn="ctr">
              <a:lnSpc>
                <a:spcPct val="90000"/>
              </a:lnSpc>
              <a:spcBef>
                <a:spcPct val="20000"/>
              </a:spcBef>
            </a:pPr>
            <a:r>
              <a:rPr lang="es-MX" altLang="es-AR" sz="2200" b="0">
                <a:solidFill>
                  <a:srgbClr val="006600"/>
                </a:solidFill>
                <a:cs typeface="Arial" charset="0"/>
              </a:rPr>
              <a:t>Consumidores</a:t>
            </a:r>
          </a:p>
          <a:p>
            <a:pPr algn="ctr">
              <a:lnSpc>
                <a:spcPct val="90000"/>
              </a:lnSpc>
              <a:spcBef>
                <a:spcPct val="20000"/>
              </a:spcBef>
              <a:buFont typeface="Arial" charset="0"/>
              <a:buNone/>
            </a:pPr>
            <a:endParaRPr lang="es-MX" altLang="es-AR" sz="2200" b="0">
              <a:solidFill>
                <a:srgbClr val="006600"/>
              </a:solidFill>
              <a:cs typeface="Arial" charset="0"/>
            </a:endParaRPr>
          </a:p>
          <a:p>
            <a:pPr algn="ctr">
              <a:lnSpc>
                <a:spcPct val="90000"/>
              </a:lnSpc>
              <a:spcBef>
                <a:spcPct val="20000"/>
              </a:spcBef>
            </a:pPr>
            <a:endParaRPr lang="es-MX" altLang="es-AR" sz="2200" b="0">
              <a:solidFill>
                <a:srgbClr val="006600"/>
              </a:solidFill>
              <a:cs typeface="Arial" charset="0"/>
            </a:endParaRPr>
          </a:p>
          <a:p>
            <a:pPr algn="ctr">
              <a:lnSpc>
                <a:spcPct val="90000"/>
              </a:lnSpc>
              <a:spcBef>
                <a:spcPct val="20000"/>
              </a:spcBef>
            </a:pPr>
            <a:endParaRPr lang="es-MX" altLang="es-AR" sz="1200" b="0">
              <a:solidFill>
                <a:srgbClr val="006600"/>
              </a:solidFill>
              <a:cs typeface="Arial" charset="0"/>
            </a:endParaRPr>
          </a:p>
          <a:p>
            <a:pPr algn="ctr">
              <a:lnSpc>
                <a:spcPct val="90000"/>
              </a:lnSpc>
              <a:spcBef>
                <a:spcPct val="20000"/>
              </a:spcBef>
            </a:pPr>
            <a:r>
              <a:rPr lang="es-MX" altLang="es-AR" sz="2200" b="0">
                <a:solidFill>
                  <a:srgbClr val="006600"/>
                </a:solidFill>
                <a:cs typeface="Arial" charset="0"/>
              </a:rPr>
              <a:t>Autoridades reguladoras</a:t>
            </a:r>
            <a:endParaRPr lang="es-ES" altLang="es-AR" sz="2200" b="0">
              <a:solidFill>
                <a:srgbClr val="006600"/>
              </a:solidFill>
              <a:cs typeface="Arial" charset="0"/>
            </a:endParaRPr>
          </a:p>
        </p:txBody>
      </p:sp>
      <p:sp>
        <p:nvSpPr>
          <p:cNvPr id="6" name="Rectangle 6"/>
          <p:cNvSpPr>
            <a:spLocks noChangeArrowheads="1"/>
          </p:cNvSpPr>
          <p:nvPr/>
        </p:nvSpPr>
        <p:spPr bwMode="auto">
          <a:xfrm>
            <a:off x="3425825" y="2492375"/>
            <a:ext cx="4932363" cy="4319588"/>
          </a:xfrm>
          <a:prstGeom prst="rect">
            <a:avLst/>
          </a:prstGeom>
          <a:noFill/>
          <a:ln w="12700" cap="sq">
            <a:noFill/>
            <a:miter lim="800000"/>
            <a:headEnd type="none" w="sm" len="sm"/>
            <a:tailEnd type="none" w="sm" len="sm"/>
          </a:ln>
        </p:spPr>
        <p:txBody>
          <a:bodyPr/>
          <a:lstStyle/>
          <a:p>
            <a:pPr marL="342900" indent="-342900" algn="just">
              <a:lnSpc>
                <a:spcPct val="90000"/>
              </a:lnSpc>
              <a:spcBef>
                <a:spcPct val="20000"/>
              </a:spcBef>
              <a:buFontTx/>
              <a:buChar char="•"/>
            </a:pPr>
            <a:r>
              <a:rPr lang="es-MX" altLang="es-AR" sz="2200" b="0">
                <a:solidFill>
                  <a:srgbClr val="000066"/>
                </a:solidFill>
                <a:cs typeface="Arial" charset="0"/>
              </a:rPr>
              <a:t>Distinguir sus productos de aquellos no certificados.</a:t>
            </a:r>
          </a:p>
          <a:p>
            <a:pPr marL="342900" indent="-342900" algn="just">
              <a:lnSpc>
                <a:spcPct val="90000"/>
              </a:lnSpc>
              <a:spcBef>
                <a:spcPct val="20000"/>
              </a:spcBef>
            </a:pPr>
            <a:endParaRPr lang="es-MX" altLang="es-AR" sz="2200" b="0">
              <a:solidFill>
                <a:srgbClr val="000066"/>
              </a:solidFill>
              <a:cs typeface="Arial" charset="0"/>
            </a:endParaRPr>
          </a:p>
          <a:p>
            <a:pPr marL="342900" indent="-342900" algn="just">
              <a:lnSpc>
                <a:spcPct val="90000"/>
              </a:lnSpc>
              <a:spcBef>
                <a:spcPct val="20000"/>
              </a:spcBef>
              <a:buFontTx/>
              <a:buChar char="•"/>
            </a:pPr>
            <a:r>
              <a:rPr lang="es-MX" altLang="es-AR" sz="2200" b="0">
                <a:solidFill>
                  <a:srgbClr val="000066"/>
                </a:solidFill>
                <a:cs typeface="Arial" charset="0"/>
              </a:rPr>
              <a:t>Disponer de un medio que les permita confiar en los productos que adquieren.</a:t>
            </a:r>
          </a:p>
          <a:p>
            <a:pPr marL="342900" indent="-342900" algn="just">
              <a:lnSpc>
                <a:spcPct val="90000"/>
              </a:lnSpc>
              <a:spcBef>
                <a:spcPct val="20000"/>
              </a:spcBef>
              <a:buFontTx/>
              <a:buChar char="•"/>
            </a:pPr>
            <a:endParaRPr lang="es-MX" altLang="es-AR" sz="2200" b="0">
              <a:solidFill>
                <a:srgbClr val="000066"/>
              </a:solidFill>
              <a:cs typeface="Arial" charset="0"/>
            </a:endParaRPr>
          </a:p>
          <a:p>
            <a:pPr marL="342900" indent="-342900" algn="just">
              <a:lnSpc>
                <a:spcPct val="90000"/>
              </a:lnSpc>
              <a:spcBef>
                <a:spcPct val="20000"/>
              </a:spcBef>
              <a:buFontTx/>
              <a:buChar char="•"/>
            </a:pPr>
            <a:r>
              <a:rPr lang="es-MX" altLang="es-AR" sz="2200" b="0">
                <a:solidFill>
                  <a:srgbClr val="000066"/>
                </a:solidFill>
                <a:cs typeface="Arial" charset="0"/>
              </a:rPr>
              <a:t>Hacer cumplir las disposiciones legales de las que son responsables como protectores de la salud y seguridad públicas.</a:t>
            </a:r>
          </a:p>
          <a:p>
            <a:pPr marL="342900" indent="-342900" algn="just">
              <a:lnSpc>
                <a:spcPct val="90000"/>
              </a:lnSpc>
              <a:spcBef>
                <a:spcPct val="20000"/>
              </a:spcBef>
            </a:pPr>
            <a:endParaRPr lang="es-MX" altLang="es-AR" sz="2200" b="0">
              <a:solidFill>
                <a:srgbClr val="000066"/>
              </a:solidFill>
              <a:cs typeface="Arial" charset="0"/>
            </a:endParaRPr>
          </a:p>
          <a:p>
            <a:pPr marL="342900" indent="-342900" algn="just">
              <a:lnSpc>
                <a:spcPct val="90000"/>
              </a:lnSpc>
              <a:spcBef>
                <a:spcPct val="20000"/>
              </a:spcBef>
              <a:buFontTx/>
              <a:buChar char="•"/>
            </a:pPr>
            <a:endParaRPr lang="es-ES" altLang="es-AR" sz="2400" b="0">
              <a:solidFill>
                <a:srgbClr val="000066"/>
              </a:solidFill>
              <a:cs typeface="Arial" charset="0"/>
            </a:endParaRPr>
          </a:p>
        </p:txBody>
      </p:sp>
      <p:sp>
        <p:nvSpPr>
          <p:cNvPr id="26628" name="Rectangle 4"/>
          <p:cNvSpPr>
            <a:spLocks noChangeArrowheads="1"/>
          </p:cNvSpPr>
          <p:nvPr/>
        </p:nvSpPr>
        <p:spPr bwMode="auto">
          <a:xfrm>
            <a:off x="0" y="1062038"/>
            <a:ext cx="9144000" cy="1143000"/>
          </a:xfrm>
          <a:prstGeom prst="rect">
            <a:avLst/>
          </a:prstGeom>
          <a:noFill/>
          <a:ln w="9525">
            <a:noFill/>
            <a:miter lim="800000"/>
            <a:headEnd/>
            <a:tailEnd/>
          </a:ln>
        </p:spPr>
        <p:txBody>
          <a:bodyPr anchor="ctr"/>
          <a:lstStyle/>
          <a:p>
            <a:pPr>
              <a:spcBef>
                <a:spcPct val="50000"/>
              </a:spcBef>
            </a:pPr>
            <a:r>
              <a:rPr lang="es-MX" altLang="es-AR" sz="3600" i="1">
                <a:latin typeface="Verdana" pitchFamily="34" charset="0"/>
                <a:cs typeface="Arial" charset="0"/>
              </a:rPr>
              <a:t>Usuarios de la certificación de productos</a:t>
            </a:r>
            <a:endParaRPr lang="es-ES" altLang="es-AR" sz="3600" i="1">
              <a:latin typeface="Verdana" pitchFamily="34" charset="0"/>
              <a:cs typeface="Arial" charset="0"/>
            </a:endParaRPr>
          </a:p>
        </p:txBody>
      </p:sp>
      <p:sp>
        <p:nvSpPr>
          <p:cNvPr id="30727" name="Line 7"/>
          <p:cNvSpPr>
            <a:spLocks noChangeShapeType="1"/>
          </p:cNvSpPr>
          <p:nvPr/>
        </p:nvSpPr>
        <p:spPr bwMode="auto">
          <a:xfrm>
            <a:off x="0" y="2205038"/>
            <a:ext cx="8243888" cy="0"/>
          </a:xfrm>
          <a:prstGeom prst="line">
            <a:avLst/>
          </a:prstGeom>
          <a:noFill/>
          <a:ln w="9525">
            <a:solidFill>
              <a:schemeClr val="tx1"/>
            </a:solidFill>
            <a:round/>
            <a:headEnd/>
            <a:tailEnd/>
          </a:ln>
          <a:effectLst>
            <a:outerShdw blurRad="63500" dist="107763" dir="8100000" algn="ctr" rotWithShape="0">
              <a:schemeClr val="bg2">
                <a:alpha val="50000"/>
              </a:schemeClr>
            </a:outerShdw>
          </a:effectLst>
          <a:extLst>
            <a:ext uri="{909E8E84-426E-40DD-AFC4-6F175D3DCCD1}"/>
          </a:extLst>
        </p:spPr>
        <p:txBody>
          <a:bodyPr/>
          <a:lstStyle/>
          <a:p>
            <a:pPr>
              <a:defRPr/>
            </a:pPr>
            <a:endParaRPr lang="en-US">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 calcmode="lin" valueType="num">
                                      <p:cBhvr additive="base">
                                        <p:cTn id="12"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 calcmode="lin" valueType="num">
                                      <p:cBhvr additive="base">
                                        <p:cTn id="17"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additive="base">
                                        <p:cTn id="22"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 calcmode="lin" valueType="num">
                                      <p:cBhvr additive="base">
                                        <p:cTn id="27"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 calcmode="lin" valueType="num">
                                      <p:cBhvr additive="base">
                                        <p:cTn id="32"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advAuto="0"/>
      <p:bldP spid="6" grpId="0" build="p" autoUpdateAnimBg="0"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p:cNvSpPr>
            <a:spLocks noChangeArrowheads="1"/>
          </p:cNvSpPr>
          <p:nvPr/>
        </p:nvSpPr>
        <p:spPr bwMode="auto">
          <a:xfrm>
            <a:off x="214313" y="1963738"/>
            <a:ext cx="8501062" cy="4184650"/>
          </a:xfrm>
          <a:prstGeom prst="rect">
            <a:avLst/>
          </a:prstGeom>
          <a:noFill/>
          <a:ln w="9525">
            <a:noFill/>
            <a:miter lim="800000"/>
            <a:headEnd/>
            <a:tailEnd/>
          </a:ln>
        </p:spPr>
        <p:txBody>
          <a:bodyPr anchor="ctr">
            <a:spAutoFit/>
          </a:bodyPr>
          <a:lstStyle/>
          <a:p>
            <a:pPr algn="just"/>
            <a:r>
              <a:rPr lang="es-ES_tradnl" altLang="es-AR" sz="2000">
                <a:cs typeface="Arial" charset="0"/>
              </a:rPr>
              <a:t>¿Un producto no certificado, brinda la misma seguridad que uno que si lo está? </a:t>
            </a:r>
            <a:endParaRPr lang="es-ES" altLang="es-AR" sz="2000">
              <a:cs typeface="Arial" charset="0"/>
            </a:endParaRPr>
          </a:p>
          <a:p>
            <a:pPr algn="just"/>
            <a:r>
              <a:rPr lang="es-ES_tradnl" altLang="es-AR" sz="2000">
                <a:cs typeface="Arial" charset="0"/>
              </a:rPr>
              <a:t>NO. </a:t>
            </a:r>
            <a:r>
              <a:rPr lang="es-ES_tradnl" altLang="es-AR" sz="1400" b="0">
                <a:cs typeface="Arial" charset="0"/>
              </a:rPr>
              <a:t>A los E.P.P certificados se le realizan una serie de ensayos muy estrictos que aseguran una óptima protección. Además de las pruebas que se realizan al producto, el organismo certificador audita los sistemas productivos del fabricante periódicamente para verificar que todas las partidas se fabriquen con el mismo estándar de calidad.</a:t>
            </a:r>
          </a:p>
          <a:p>
            <a:endParaRPr lang="es-AR" altLang="es-AR" sz="1400" b="0">
              <a:cs typeface="Arial" charset="0"/>
            </a:endParaRPr>
          </a:p>
          <a:p>
            <a:endParaRPr lang="es-ES" altLang="es-AR" sz="2000">
              <a:cs typeface="Arial" charset="0"/>
            </a:endParaRPr>
          </a:p>
          <a:p>
            <a:pPr algn="just"/>
            <a:r>
              <a:rPr lang="es-ES_tradnl" altLang="es-AR" sz="2000">
                <a:cs typeface="Arial" charset="0"/>
              </a:rPr>
              <a:t>¿Un elemento fabricado Bajo NORMAS equivale a decir que está certificado?</a:t>
            </a:r>
            <a:endParaRPr lang="es-ES" altLang="es-AR" sz="2000">
              <a:cs typeface="Arial" charset="0"/>
            </a:endParaRPr>
          </a:p>
          <a:p>
            <a:pPr algn="just"/>
            <a:r>
              <a:rPr lang="es-ES_tradnl" altLang="es-AR" sz="2000">
                <a:cs typeface="Arial" charset="0"/>
              </a:rPr>
              <a:t>NO. </a:t>
            </a:r>
            <a:r>
              <a:rPr lang="es-ES_tradnl" altLang="es-AR" sz="1400" b="0">
                <a:cs typeface="Arial" charset="0"/>
              </a:rPr>
              <a:t>Existen comerciantes y fabricantes que así lo afirman pero en la práctica lo que generalmente ocurre es que confeccionan un único producto bajo las especificaciones de la norma, lo hacen ensayar normalmente en algún instituto privado y consiguen un certificado que indica que ESE PRODUCTO EXCLUSIVAMENTE responde a la norma. Esto NO ASEGURA NI GARANTIZA que el resto de los productos que se fabriquen también cumplan con los requisitos establecidos en las normas. De esta manera NO se CUMPLE con lo dispuesto en la RESOLUCIÓN 896/99.</a:t>
            </a:r>
            <a:endParaRPr lang="es-ES" altLang="es-AR" sz="1400" b="0">
              <a:cs typeface="Arial" charset="0"/>
            </a:endParaRPr>
          </a:p>
        </p:txBody>
      </p:sp>
      <p:sp>
        <p:nvSpPr>
          <p:cNvPr id="27651" name="Rectangle 4"/>
          <p:cNvSpPr>
            <a:spLocks noChangeArrowheads="1"/>
          </p:cNvSpPr>
          <p:nvPr/>
        </p:nvSpPr>
        <p:spPr bwMode="auto">
          <a:xfrm>
            <a:off x="0" y="773113"/>
            <a:ext cx="9144000" cy="1143000"/>
          </a:xfrm>
          <a:prstGeom prst="rect">
            <a:avLst/>
          </a:prstGeom>
          <a:noFill/>
          <a:ln w="9525">
            <a:noFill/>
            <a:miter lim="800000"/>
            <a:headEnd/>
            <a:tailEnd/>
          </a:ln>
        </p:spPr>
        <p:txBody>
          <a:bodyPr anchor="ctr"/>
          <a:lstStyle/>
          <a:p>
            <a:pPr>
              <a:spcBef>
                <a:spcPct val="50000"/>
              </a:spcBef>
            </a:pPr>
            <a:r>
              <a:rPr lang="es-MX" altLang="es-AR" sz="3600" i="1">
                <a:latin typeface="Verdana" pitchFamily="34" charset="0"/>
                <a:cs typeface="Arial" charset="0"/>
              </a:rPr>
              <a:t>Peguntas frecuentes</a:t>
            </a:r>
            <a:endParaRPr lang="es-ES" altLang="es-AR" sz="3600" i="1">
              <a:latin typeface="Verdana" pitchFamily="34" charset="0"/>
              <a:cs typeface="Arial" charset="0"/>
            </a:endParaRPr>
          </a:p>
        </p:txBody>
      </p:sp>
      <p:sp>
        <p:nvSpPr>
          <p:cNvPr id="32775" name="Line 7"/>
          <p:cNvSpPr>
            <a:spLocks noChangeShapeType="1"/>
          </p:cNvSpPr>
          <p:nvPr/>
        </p:nvSpPr>
        <p:spPr bwMode="auto">
          <a:xfrm>
            <a:off x="0" y="1628775"/>
            <a:ext cx="5651500" cy="0"/>
          </a:xfrm>
          <a:prstGeom prst="line">
            <a:avLst/>
          </a:prstGeom>
          <a:noFill/>
          <a:ln w="9525">
            <a:solidFill>
              <a:schemeClr val="tx1"/>
            </a:solidFill>
            <a:round/>
            <a:headEnd/>
            <a:tailEnd/>
          </a:ln>
          <a:effectLst>
            <a:outerShdw blurRad="63500" dist="107763" dir="8100000" algn="ctr" rotWithShape="0">
              <a:schemeClr val="bg2">
                <a:alpha val="50000"/>
              </a:schemeClr>
            </a:outerShdw>
          </a:effectLst>
          <a:extLst>
            <a:ext uri="{909E8E84-426E-40DD-AFC4-6F175D3DCCD1}"/>
          </a:extLst>
        </p:spPr>
        <p:txBody>
          <a:bodyPr/>
          <a:lstStyle/>
          <a:p>
            <a:pPr>
              <a:defRPr/>
            </a:pPr>
            <a:endParaRPr lang="en-US">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ChangeArrowheads="1"/>
          </p:cNvSpPr>
          <p:nvPr/>
        </p:nvSpPr>
        <p:spPr bwMode="auto">
          <a:xfrm>
            <a:off x="0" y="773113"/>
            <a:ext cx="9144000" cy="1143000"/>
          </a:xfrm>
          <a:prstGeom prst="rect">
            <a:avLst/>
          </a:prstGeom>
          <a:noFill/>
          <a:ln w="9525">
            <a:noFill/>
            <a:miter lim="800000"/>
            <a:headEnd/>
            <a:tailEnd/>
          </a:ln>
        </p:spPr>
        <p:txBody>
          <a:bodyPr anchor="ctr"/>
          <a:lstStyle/>
          <a:p>
            <a:pPr>
              <a:spcBef>
                <a:spcPct val="50000"/>
              </a:spcBef>
            </a:pPr>
            <a:r>
              <a:rPr lang="es-MX" altLang="es-AR" sz="3600" i="1">
                <a:latin typeface="Verdana" pitchFamily="34" charset="0"/>
                <a:cs typeface="Arial" charset="0"/>
              </a:rPr>
              <a:t>Peguntas frecuentes</a:t>
            </a:r>
            <a:endParaRPr lang="es-ES" altLang="es-AR" sz="3600" i="1">
              <a:latin typeface="Verdana" pitchFamily="34" charset="0"/>
              <a:cs typeface="Arial" charset="0"/>
            </a:endParaRPr>
          </a:p>
        </p:txBody>
      </p:sp>
      <p:sp>
        <p:nvSpPr>
          <p:cNvPr id="28675" name="Rectangle 7"/>
          <p:cNvSpPr>
            <a:spLocks noChangeArrowheads="1"/>
          </p:cNvSpPr>
          <p:nvPr/>
        </p:nvSpPr>
        <p:spPr bwMode="auto">
          <a:xfrm>
            <a:off x="285750" y="1857375"/>
            <a:ext cx="8572500" cy="4340225"/>
          </a:xfrm>
          <a:prstGeom prst="rect">
            <a:avLst/>
          </a:prstGeom>
          <a:noFill/>
          <a:ln w="9525">
            <a:noFill/>
            <a:miter lim="800000"/>
            <a:headEnd/>
            <a:tailEnd/>
          </a:ln>
        </p:spPr>
        <p:txBody>
          <a:bodyPr>
            <a:spAutoFit/>
          </a:bodyPr>
          <a:lstStyle/>
          <a:p>
            <a:pPr algn="just"/>
            <a:r>
              <a:rPr lang="es-ES_tradnl" altLang="es-AR" sz="2000">
                <a:cs typeface="Arial" charset="0"/>
              </a:rPr>
              <a:t>¿Si un fabricante tiene certificado un modelo, ello implica que todos los modelos que produce también los están?</a:t>
            </a:r>
            <a:endParaRPr lang="es-ES" altLang="es-AR" sz="2000">
              <a:cs typeface="Arial" charset="0"/>
            </a:endParaRPr>
          </a:p>
          <a:p>
            <a:pPr algn="just"/>
            <a:r>
              <a:rPr lang="es-ES_tradnl" altLang="es-AR" sz="2000">
                <a:cs typeface="Arial" charset="0"/>
              </a:rPr>
              <a:t>NO. </a:t>
            </a:r>
            <a:r>
              <a:rPr lang="es-ES_tradnl" altLang="es-AR" sz="1400" b="0">
                <a:cs typeface="Arial" charset="0"/>
              </a:rPr>
              <a:t>Cada modelo debe estar certificado específicamente</a:t>
            </a:r>
            <a:endParaRPr lang="es-ES" altLang="es-AR" sz="1400" b="0">
              <a:cs typeface="Arial" charset="0"/>
            </a:endParaRPr>
          </a:p>
          <a:p>
            <a:endParaRPr lang="es-ES_tradnl" altLang="es-AR" sz="1400" b="0">
              <a:cs typeface="Arial" charset="0"/>
            </a:endParaRPr>
          </a:p>
          <a:p>
            <a:endParaRPr lang="es-ES_tradnl" altLang="es-AR" sz="1400" b="0">
              <a:cs typeface="Arial" charset="0"/>
            </a:endParaRPr>
          </a:p>
          <a:p>
            <a:pPr algn="just"/>
            <a:r>
              <a:rPr lang="es-ES_tradnl" altLang="es-AR" sz="2000">
                <a:cs typeface="Arial" charset="0"/>
              </a:rPr>
              <a:t>¿Cómo se verifica que un E.P.P.  está certificado? </a:t>
            </a:r>
            <a:endParaRPr lang="es-ES" altLang="es-AR" sz="2000">
              <a:cs typeface="Arial" charset="0"/>
            </a:endParaRPr>
          </a:p>
          <a:p>
            <a:pPr algn="just"/>
            <a:r>
              <a:rPr lang="es-ES_tradnl" altLang="es-AR" sz="1400" b="0">
                <a:cs typeface="Arial" charset="0"/>
              </a:rPr>
              <a:t>El producto debe exhibir en lugar visible, grabado o aplicado en forma indeleble el SELLO </a:t>
            </a:r>
            <a:r>
              <a:rPr lang="es-ES_tradnl" altLang="en-US" sz="1400" b="0">
                <a:cs typeface="Arial" charset="0"/>
              </a:rPr>
              <a:t>“</a:t>
            </a:r>
            <a:r>
              <a:rPr lang="es-ES_tradnl" altLang="es-AR" sz="1400" b="0">
                <a:cs typeface="Arial" charset="0"/>
              </a:rPr>
              <a:t>S</a:t>
            </a:r>
            <a:r>
              <a:rPr lang="es-ES_tradnl" altLang="en-US" sz="1400" b="0">
                <a:cs typeface="Arial" charset="0"/>
              </a:rPr>
              <a:t>”</a:t>
            </a:r>
            <a:r>
              <a:rPr lang="es-ES_tradnl" altLang="es-AR" sz="1400" b="0">
                <a:cs typeface="Arial" charset="0"/>
              </a:rPr>
              <a:t> junto al del ORGANISMO CERTIFICADOR (IRAM o UL)  tal como en los ejemplos que a continuación se muestran.</a:t>
            </a:r>
          </a:p>
          <a:p>
            <a:endParaRPr lang="es-ES_tradnl" altLang="es-AR" sz="1400" b="0">
              <a:cs typeface="Arial" charset="0"/>
            </a:endParaRPr>
          </a:p>
          <a:p>
            <a:endParaRPr lang="es-ES_tradnl" altLang="es-AR" sz="1400" b="0">
              <a:cs typeface="Arial" charset="0"/>
            </a:endParaRPr>
          </a:p>
          <a:p>
            <a:endParaRPr lang="es-ES_tradnl" altLang="es-AR" sz="1400" b="0">
              <a:cs typeface="Arial" charset="0"/>
            </a:endParaRPr>
          </a:p>
          <a:p>
            <a:endParaRPr lang="es-ES_tradnl" altLang="es-AR" sz="1400" b="0">
              <a:cs typeface="Arial" charset="0"/>
            </a:endParaRPr>
          </a:p>
          <a:p>
            <a:endParaRPr lang="es-ES_tradnl" altLang="es-AR" sz="1400" b="0">
              <a:cs typeface="Arial" charset="0"/>
            </a:endParaRPr>
          </a:p>
          <a:p>
            <a:endParaRPr lang="es-ES_tradnl" altLang="es-AR" sz="1400" b="0">
              <a:cs typeface="Arial" charset="0"/>
            </a:endParaRPr>
          </a:p>
          <a:p>
            <a:endParaRPr lang="es-ES_tradnl" altLang="es-AR" sz="1400" b="0">
              <a:cs typeface="Arial" charset="0"/>
            </a:endParaRPr>
          </a:p>
          <a:p>
            <a:endParaRPr lang="es-ES_tradnl" altLang="es-AR" sz="1400" b="0">
              <a:cs typeface="Arial" charset="0"/>
            </a:endParaRPr>
          </a:p>
          <a:p>
            <a:pPr algn="just"/>
            <a:r>
              <a:rPr lang="es-ES_tradnl" altLang="es-AR" sz="1400" b="0">
                <a:cs typeface="Arial" charset="0"/>
              </a:rPr>
              <a:t>Además, debe existir la licencia del producto por escrito otorgada por el Organismo Certificador que acredite el cumplimiento de la certificación.</a:t>
            </a:r>
            <a:endParaRPr lang="es-ES" altLang="es-AR" sz="1400" b="0">
              <a:cs typeface="Arial" charset="0"/>
            </a:endParaRPr>
          </a:p>
        </p:txBody>
      </p:sp>
      <p:pic>
        <p:nvPicPr>
          <p:cNvPr id="28676" name="Picture 2" descr="C:\Users\pablorivabella\AppData\Local\Microsoft\Windows\Temporary Internet Files\Content.Outlook\8A4WSGBK\sellos (2).jpg"/>
          <p:cNvPicPr>
            <a:picLocks noChangeAspect="1" noChangeArrowheads="1"/>
          </p:cNvPicPr>
          <p:nvPr/>
        </p:nvPicPr>
        <p:blipFill>
          <a:blip r:embed="rId3">
            <a:lum contrast="30000"/>
          </a:blip>
          <a:srcRect/>
          <a:stretch>
            <a:fillRect/>
          </a:stretch>
        </p:blipFill>
        <p:spPr bwMode="auto">
          <a:xfrm>
            <a:off x="3500438" y="4116388"/>
            <a:ext cx="1571625" cy="1384300"/>
          </a:xfrm>
          <a:prstGeom prst="rect">
            <a:avLst/>
          </a:prstGeom>
          <a:noFill/>
          <a:ln w="9525">
            <a:noFill/>
            <a:miter lim="800000"/>
            <a:headEnd/>
            <a:tailEnd/>
          </a:ln>
        </p:spPr>
      </p:pic>
      <p:sp>
        <p:nvSpPr>
          <p:cNvPr id="33799" name="Line 7"/>
          <p:cNvSpPr>
            <a:spLocks noChangeShapeType="1"/>
          </p:cNvSpPr>
          <p:nvPr/>
        </p:nvSpPr>
        <p:spPr bwMode="auto">
          <a:xfrm>
            <a:off x="0" y="1700213"/>
            <a:ext cx="5651500" cy="0"/>
          </a:xfrm>
          <a:prstGeom prst="line">
            <a:avLst/>
          </a:prstGeom>
          <a:noFill/>
          <a:ln w="9525">
            <a:solidFill>
              <a:schemeClr val="tx1"/>
            </a:solidFill>
            <a:round/>
            <a:headEnd/>
            <a:tailEnd/>
          </a:ln>
          <a:effectLst>
            <a:outerShdw blurRad="63500" dist="107763" dir="8100000" algn="ctr" rotWithShape="0">
              <a:schemeClr val="bg2">
                <a:alpha val="50000"/>
              </a:schemeClr>
            </a:outerShdw>
          </a:effectLst>
          <a:extLst>
            <a:ext uri="{909E8E84-426E-40DD-AFC4-6F175D3DCCD1}"/>
          </a:extLst>
        </p:spPr>
        <p:txBody>
          <a:bodyPr/>
          <a:lstStyle/>
          <a:p>
            <a:pPr>
              <a:defRPr/>
            </a:pPr>
            <a:endParaRPr lang="en-US">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0" y="1062038"/>
            <a:ext cx="9144000" cy="1143000"/>
          </a:xfrm>
          <a:prstGeom prst="rect">
            <a:avLst/>
          </a:prstGeom>
          <a:noFill/>
          <a:ln w="9525">
            <a:noFill/>
            <a:miter lim="800000"/>
            <a:headEnd/>
            <a:tailEnd/>
          </a:ln>
        </p:spPr>
        <p:txBody>
          <a:bodyPr anchor="ctr"/>
          <a:lstStyle/>
          <a:p>
            <a:pPr>
              <a:spcBef>
                <a:spcPct val="50000"/>
              </a:spcBef>
            </a:pPr>
            <a:r>
              <a:rPr lang="es-MX" altLang="es-AR" sz="3600" i="1">
                <a:latin typeface="Verdana" pitchFamily="34" charset="0"/>
                <a:cs typeface="Arial" charset="0"/>
              </a:rPr>
              <a:t>Marcación del calzado de Seguridad</a:t>
            </a:r>
            <a:endParaRPr lang="es-ES" altLang="es-AR" sz="3600" i="1">
              <a:latin typeface="Verdana" pitchFamily="34" charset="0"/>
              <a:cs typeface="Arial" charset="0"/>
            </a:endParaRPr>
          </a:p>
        </p:txBody>
      </p:sp>
      <p:sp>
        <p:nvSpPr>
          <p:cNvPr id="110595" name="Line 3"/>
          <p:cNvSpPr>
            <a:spLocks noChangeShapeType="1"/>
          </p:cNvSpPr>
          <p:nvPr/>
        </p:nvSpPr>
        <p:spPr bwMode="auto">
          <a:xfrm>
            <a:off x="0" y="2205038"/>
            <a:ext cx="8604250" cy="0"/>
          </a:xfrm>
          <a:prstGeom prst="line">
            <a:avLst/>
          </a:prstGeom>
          <a:noFill/>
          <a:ln w="9525">
            <a:solidFill>
              <a:schemeClr val="tx1"/>
            </a:solidFill>
            <a:round/>
            <a:headEnd/>
            <a:tailEnd/>
          </a:ln>
          <a:effectLst>
            <a:outerShdw blurRad="63500" dist="107763" dir="8100000" algn="ctr" rotWithShape="0">
              <a:schemeClr val="bg2">
                <a:alpha val="50000"/>
              </a:schemeClr>
            </a:outerShdw>
          </a:effectLst>
          <a:extLst>
            <a:ext uri="{909E8E84-426E-40DD-AFC4-6F175D3DCCD1}"/>
          </a:extLst>
        </p:spPr>
        <p:txBody>
          <a:bodyPr/>
          <a:lstStyle/>
          <a:p>
            <a:pPr>
              <a:defRPr/>
            </a:pPr>
            <a:endParaRPr lang="en-US">
              <a:ea typeface="ＭＳ Ｐゴシック" charset="0"/>
            </a:endParaRPr>
          </a:p>
        </p:txBody>
      </p:sp>
      <p:sp>
        <p:nvSpPr>
          <p:cNvPr id="110596" name="Text Box 4"/>
          <p:cNvSpPr txBox="1">
            <a:spLocks noChangeArrowheads="1"/>
          </p:cNvSpPr>
          <p:nvPr/>
        </p:nvSpPr>
        <p:spPr bwMode="auto">
          <a:xfrm>
            <a:off x="179388" y="2276475"/>
            <a:ext cx="8378825" cy="34163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defRPr/>
            </a:pPr>
            <a:r>
              <a:rPr lang="es-AR" altLang="es-AR" sz="1800" dirty="0" smtClean="0"/>
              <a:t>En todo tipo de calzado de Seguridad deben estar indicadas las siguientes</a:t>
            </a:r>
          </a:p>
          <a:p>
            <a:pPr eaLnBrk="1" hangingPunct="1">
              <a:defRPr/>
            </a:pPr>
            <a:r>
              <a:rPr lang="es-AR" altLang="es-AR" sz="1800" dirty="0" smtClean="0"/>
              <a:t>Características:</a:t>
            </a:r>
          </a:p>
          <a:p>
            <a:pPr eaLnBrk="1" hangingPunct="1">
              <a:defRPr/>
            </a:pPr>
            <a:endParaRPr lang="es-AR" altLang="es-AR" sz="1800" dirty="0" smtClean="0"/>
          </a:p>
          <a:p>
            <a:pPr marL="360000" indent="-360000" eaLnBrk="1" hangingPunct="1">
              <a:lnSpc>
                <a:spcPct val="150000"/>
              </a:lnSpc>
              <a:buFont typeface="Arial" panose="020B0604020202020204" pitchFamily="34" charset="0"/>
              <a:buChar char="•"/>
              <a:defRPr/>
            </a:pPr>
            <a:r>
              <a:rPr lang="es-AR" altLang="es-AR" sz="1800" dirty="0" smtClean="0"/>
              <a:t>Marca del Calzado</a:t>
            </a:r>
          </a:p>
          <a:p>
            <a:pPr marL="360000" indent="-360000" eaLnBrk="1" hangingPunct="1">
              <a:lnSpc>
                <a:spcPct val="150000"/>
              </a:lnSpc>
              <a:buFont typeface="Arial" panose="020B0604020202020204" pitchFamily="34" charset="0"/>
              <a:buChar char="•"/>
              <a:defRPr/>
            </a:pPr>
            <a:r>
              <a:rPr lang="es-AR" altLang="es-AR" sz="1800" dirty="0" smtClean="0"/>
              <a:t>País de origen</a:t>
            </a:r>
          </a:p>
          <a:p>
            <a:pPr marL="360000" indent="-360000" eaLnBrk="1" hangingPunct="1">
              <a:lnSpc>
                <a:spcPct val="150000"/>
              </a:lnSpc>
              <a:buFont typeface="Arial" panose="020B0604020202020204" pitchFamily="34" charset="0"/>
              <a:buChar char="•"/>
              <a:defRPr/>
            </a:pPr>
            <a:r>
              <a:rPr lang="es-AR" altLang="es-AR" sz="1800" dirty="0" smtClean="0"/>
              <a:t>Tipo de protección según lo establece norma IRAM 3.610:2012</a:t>
            </a:r>
          </a:p>
          <a:p>
            <a:pPr marL="360000" indent="-360000" eaLnBrk="1" hangingPunct="1">
              <a:lnSpc>
                <a:spcPct val="150000"/>
              </a:lnSpc>
              <a:buFont typeface="Arial" panose="020B0604020202020204" pitchFamily="34" charset="0"/>
              <a:buChar char="•"/>
              <a:defRPr/>
            </a:pPr>
            <a:r>
              <a:rPr lang="es-AR" altLang="es-AR" sz="1800" dirty="0" smtClean="0"/>
              <a:t>Sello S y su ente identificador</a:t>
            </a:r>
          </a:p>
          <a:p>
            <a:pPr marL="360000" indent="-360000" eaLnBrk="1" hangingPunct="1">
              <a:lnSpc>
                <a:spcPct val="150000"/>
              </a:lnSpc>
              <a:buFont typeface="Arial" panose="020B0604020202020204" pitchFamily="34" charset="0"/>
              <a:buChar char="•"/>
              <a:defRPr/>
            </a:pPr>
            <a:r>
              <a:rPr lang="es-AR" altLang="es-AR" sz="1800" dirty="0" smtClean="0"/>
              <a:t>Tamaño del calzado</a:t>
            </a:r>
          </a:p>
          <a:p>
            <a:pPr marL="360000" indent="-360000" eaLnBrk="1" hangingPunct="1">
              <a:lnSpc>
                <a:spcPct val="150000"/>
              </a:lnSpc>
              <a:buFont typeface="Arial" panose="020B0604020202020204" pitchFamily="34" charset="0"/>
              <a:buChar char="•"/>
              <a:defRPr/>
            </a:pPr>
            <a:r>
              <a:rPr lang="es-AR" altLang="es-AR" sz="1800" dirty="0" smtClean="0"/>
              <a:t>Fecha de fabricación, lote, como mínimo, indicando el trimestre del año</a:t>
            </a:r>
            <a:endParaRPr lang="es-ES" altLang="es-AR" sz="1800" dirty="0" smtClean="0"/>
          </a:p>
        </p:txBody>
      </p:sp>
      <p:pic>
        <p:nvPicPr>
          <p:cNvPr id="29701" name="Picture 5"/>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675313" y="2852738"/>
            <a:ext cx="3468687" cy="2517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ChangeArrowheads="1"/>
          </p:cNvSpPr>
          <p:nvPr/>
        </p:nvSpPr>
        <p:spPr bwMode="auto">
          <a:xfrm>
            <a:off x="0" y="846138"/>
            <a:ext cx="9144000" cy="1143000"/>
          </a:xfrm>
          <a:prstGeom prst="rect">
            <a:avLst/>
          </a:prstGeom>
          <a:noFill/>
          <a:ln w="9525">
            <a:noFill/>
            <a:miter lim="800000"/>
            <a:headEnd/>
            <a:tailEnd/>
          </a:ln>
        </p:spPr>
        <p:txBody>
          <a:bodyPr anchor="ctr"/>
          <a:lstStyle/>
          <a:p>
            <a:pPr>
              <a:spcBef>
                <a:spcPct val="50000"/>
              </a:spcBef>
            </a:pPr>
            <a:r>
              <a:rPr lang="es-MX" altLang="es-AR" sz="3600" i="1">
                <a:latin typeface="Verdana" pitchFamily="34" charset="0"/>
                <a:cs typeface="Arial" charset="0"/>
              </a:rPr>
              <a:t>Marcación del casco</a:t>
            </a:r>
            <a:endParaRPr lang="es-ES" altLang="es-AR" sz="3600" i="1">
              <a:latin typeface="Verdana" pitchFamily="34" charset="0"/>
              <a:cs typeface="Arial" charset="0"/>
            </a:endParaRPr>
          </a:p>
        </p:txBody>
      </p:sp>
      <p:sp>
        <p:nvSpPr>
          <p:cNvPr id="111619" name="Line 3"/>
          <p:cNvSpPr>
            <a:spLocks noChangeShapeType="1"/>
          </p:cNvSpPr>
          <p:nvPr/>
        </p:nvSpPr>
        <p:spPr bwMode="auto">
          <a:xfrm>
            <a:off x="0" y="1700213"/>
            <a:ext cx="8604250" cy="0"/>
          </a:xfrm>
          <a:prstGeom prst="line">
            <a:avLst/>
          </a:prstGeom>
          <a:noFill/>
          <a:ln w="9525">
            <a:solidFill>
              <a:schemeClr val="tx1"/>
            </a:solidFill>
            <a:round/>
            <a:headEnd/>
            <a:tailEnd/>
          </a:ln>
          <a:effectLst>
            <a:outerShdw blurRad="63500" dist="107763" dir="8100000" algn="ctr" rotWithShape="0">
              <a:schemeClr val="bg2">
                <a:alpha val="50000"/>
              </a:schemeClr>
            </a:outerShdw>
          </a:effectLst>
          <a:extLst>
            <a:ext uri="{909E8E84-426E-40DD-AFC4-6F175D3DCCD1}"/>
          </a:extLst>
        </p:spPr>
        <p:txBody>
          <a:bodyPr/>
          <a:lstStyle/>
          <a:p>
            <a:pPr>
              <a:defRPr/>
            </a:pPr>
            <a:endParaRPr lang="en-US">
              <a:ea typeface="ＭＳ Ｐゴシック" charset="0"/>
            </a:endParaRPr>
          </a:p>
        </p:txBody>
      </p:sp>
      <p:sp>
        <p:nvSpPr>
          <p:cNvPr id="30724" name="Text Box 4"/>
          <p:cNvSpPr txBox="1">
            <a:spLocks noChangeArrowheads="1"/>
          </p:cNvSpPr>
          <p:nvPr/>
        </p:nvSpPr>
        <p:spPr bwMode="auto">
          <a:xfrm>
            <a:off x="179388" y="1844675"/>
            <a:ext cx="4692650" cy="2563813"/>
          </a:xfrm>
          <a:prstGeom prst="rect">
            <a:avLst/>
          </a:prstGeom>
          <a:noFill/>
          <a:ln w="9525">
            <a:noFill/>
            <a:miter lim="800000"/>
            <a:headEnd/>
            <a:tailEnd/>
          </a:ln>
        </p:spPr>
        <p:txBody>
          <a:bodyPr wrap="none">
            <a:spAutoFit/>
          </a:bodyPr>
          <a:lstStyle/>
          <a:p>
            <a:r>
              <a:rPr lang="es-AR" altLang="es-AR"/>
              <a:t>- Nombre o marca registrada</a:t>
            </a:r>
          </a:p>
          <a:p>
            <a:endParaRPr lang="es-AR" altLang="es-AR"/>
          </a:p>
          <a:p>
            <a:r>
              <a:rPr lang="es-AR" altLang="es-AR"/>
              <a:t>- Tipo y Clase (cascos </a:t>
            </a:r>
            <a:r>
              <a:rPr lang="es-AR" altLang="en-US"/>
              <a:t>“</a:t>
            </a:r>
            <a:r>
              <a:rPr lang="es-AR" altLang="es-AR"/>
              <a:t>B</a:t>
            </a:r>
            <a:r>
              <a:rPr lang="es-AR" altLang="en-US"/>
              <a:t>”</a:t>
            </a:r>
            <a:r>
              <a:rPr lang="es-AR" altLang="es-AR"/>
              <a:t> hasta 13200 V)</a:t>
            </a:r>
          </a:p>
          <a:p>
            <a:endParaRPr lang="es-AR" altLang="es-AR"/>
          </a:p>
          <a:p>
            <a:r>
              <a:rPr lang="es-AR" altLang="es-AR"/>
              <a:t>- Rango de regulación del arnés</a:t>
            </a:r>
          </a:p>
          <a:p>
            <a:endParaRPr lang="es-AR" altLang="es-AR"/>
          </a:p>
          <a:p>
            <a:r>
              <a:rPr lang="es-AR" altLang="es-AR"/>
              <a:t>- Sello S y ente identificador</a:t>
            </a:r>
          </a:p>
          <a:p>
            <a:endParaRPr lang="es-AR" altLang="es-AR"/>
          </a:p>
          <a:p>
            <a:r>
              <a:rPr lang="es-AR" altLang="es-AR"/>
              <a:t>- Mes y año de fabricación</a:t>
            </a:r>
            <a:endParaRPr lang="es-ES" altLang="es-AR"/>
          </a:p>
        </p:txBody>
      </p:sp>
      <p:pic>
        <p:nvPicPr>
          <p:cNvPr id="30725" name="Picture 5"/>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995738" y="2636838"/>
            <a:ext cx="4826000" cy="3408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Sin título-1"/>
          <p:cNvPicPr>
            <a:picLocks noChangeAspect="1" noChangeArrowheads="1"/>
          </p:cNvPicPr>
          <p:nvPr/>
        </p:nvPicPr>
        <p:blipFill>
          <a:blip r:embed="rId3"/>
          <a:srcRect/>
          <a:stretch>
            <a:fillRect/>
          </a:stretch>
        </p:blipFill>
        <p:spPr bwMode="auto">
          <a:xfrm>
            <a:off x="2508250" y="1196975"/>
            <a:ext cx="4648200" cy="4897438"/>
          </a:xfrm>
          <a:prstGeom prst="rect">
            <a:avLst/>
          </a:prstGeom>
          <a:noFill/>
          <a:ln w="38100">
            <a:solidFill>
              <a:srgbClr val="008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box(in)">
                                      <p:cBhvr>
                                        <p:cTn id="7" dur="20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846138"/>
            <a:ext cx="9144000" cy="1143000"/>
          </a:xfrm>
          <a:prstGeom prst="rect">
            <a:avLst/>
          </a:prstGeom>
          <a:noFill/>
          <a:ln w="9525">
            <a:noFill/>
            <a:miter lim="800000"/>
            <a:headEnd/>
            <a:tailEnd/>
          </a:ln>
        </p:spPr>
        <p:txBody>
          <a:bodyPr anchor="ctr"/>
          <a:lstStyle/>
          <a:p>
            <a:pPr>
              <a:spcBef>
                <a:spcPct val="50000"/>
              </a:spcBef>
            </a:pPr>
            <a:r>
              <a:rPr lang="es-MX" altLang="es-AR" sz="3600" i="1">
                <a:latin typeface="Verdana" pitchFamily="34" charset="0"/>
                <a:cs typeface="Arial" charset="0"/>
              </a:rPr>
              <a:t>Marcación del guante</a:t>
            </a:r>
            <a:endParaRPr lang="es-ES" altLang="es-AR" sz="3600" i="1">
              <a:latin typeface="Verdana" pitchFamily="34" charset="0"/>
              <a:cs typeface="Arial" charset="0"/>
            </a:endParaRPr>
          </a:p>
        </p:txBody>
      </p:sp>
      <p:sp>
        <p:nvSpPr>
          <p:cNvPr id="112643" name="Line 3"/>
          <p:cNvSpPr>
            <a:spLocks noChangeShapeType="1"/>
          </p:cNvSpPr>
          <p:nvPr/>
        </p:nvSpPr>
        <p:spPr bwMode="auto">
          <a:xfrm>
            <a:off x="0" y="1700213"/>
            <a:ext cx="8604250" cy="0"/>
          </a:xfrm>
          <a:prstGeom prst="line">
            <a:avLst/>
          </a:prstGeom>
          <a:noFill/>
          <a:ln w="9525">
            <a:solidFill>
              <a:schemeClr val="tx1"/>
            </a:solidFill>
            <a:round/>
            <a:headEnd/>
            <a:tailEnd/>
          </a:ln>
          <a:effectLst>
            <a:outerShdw blurRad="63500" dist="107763" dir="8100000" algn="ctr" rotWithShape="0">
              <a:schemeClr val="bg2">
                <a:alpha val="50000"/>
              </a:schemeClr>
            </a:outerShdw>
          </a:effectLst>
          <a:extLst>
            <a:ext uri="{909E8E84-426E-40DD-AFC4-6F175D3DCCD1}"/>
          </a:extLst>
        </p:spPr>
        <p:txBody>
          <a:bodyPr/>
          <a:lstStyle/>
          <a:p>
            <a:pPr>
              <a:defRPr/>
            </a:pPr>
            <a:endParaRPr lang="en-US">
              <a:ea typeface="ＭＳ Ｐゴシック" charset="0"/>
            </a:endParaRPr>
          </a:p>
        </p:txBody>
      </p:sp>
      <p:sp>
        <p:nvSpPr>
          <p:cNvPr id="31748" name="Text Box 4"/>
          <p:cNvSpPr txBox="1">
            <a:spLocks noChangeArrowheads="1"/>
          </p:cNvSpPr>
          <p:nvPr/>
        </p:nvSpPr>
        <p:spPr bwMode="auto">
          <a:xfrm>
            <a:off x="179388" y="1844675"/>
            <a:ext cx="3702050" cy="1465263"/>
          </a:xfrm>
          <a:prstGeom prst="rect">
            <a:avLst/>
          </a:prstGeom>
          <a:noFill/>
          <a:ln w="9525">
            <a:noFill/>
            <a:miter lim="800000"/>
            <a:headEnd/>
            <a:tailEnd/>
          </a:ln>
        </p:spPr>
        <p:txBody>
          <a:bodyPr wrap="none">
            <a:spAutoFit/>
          </a:bodyPr>
          <a:lstStyle/>
          <a:p>
            <a:r>
              <a:rPr lang="es-AR" altLang="es-AR"/>
              <a:t>- Nombre o marca registrada</a:t>
            </a:r>
          </a:p>
          <a:p>
            <a:endParaRPr lang="es-AR" altLang="es-AR"/>
          </a:p>
          <a:p>
            <a:r>
              <a:rPr lang="es-AR" altLang="es-AR"/>
              <a:t>- Designación del guante/código</a:t>
            </a:r>
          </a:p>
          <a:p>
            <a:endParaRPr lang="es-AR" altLang="es-AR"/>
          </a:p>
          <a:p>
            <a:r>
              <a:rPr lang="es-AR" altLang="es-AR"/>
              <a:t>- Talle</a:t>
            </a:r>
          </a:p>
        </p:txBody>
      </p:sp>
      <p:sp>
        <p:nvSpPr>
          <p:cNvPr id="31749" name="Text Box 5"/>
          <p:cNvSpPr txBox="1">
            <a:spLocks noChangeArrowheads="1"/>
          </p:cNvSpPr>
          <p:nvPr/>
        </p:nvSpPr>
        <p:spPr bwMode="auto">
          <a:xfrm>
            <a:off x="4067175" y="1844675"/>
            <a:ext cx="4756150" cy="1190625"/>
          </a:xfrm>
          <a:prstGeom prst="rect">
            <a:avLst/>
          </a:prstGeom>
          <a:noFill/>
          <a:ln w="9525">
            <a:noFill/>
            <a:miter lim="800000"/>
            <a:headEnd/>
            <a:tailEnd/>
          </a:ln>
        </p:spPr>
        <p:txBody>
          <a:bodyPr wrap="none">
            <a:spAutoFit/>
          </a:bodyPr>
          <a:lstStyle/>
          <a:p>
            <a:pPr>
              <a:buFontTx/>
              <a:buChar char="-"/>
            </a:pPr>
            <a:r>
              <a:rPr lang="es-AR" altLang="es-AR"/>
              <a:t> Fecha de vencimiento (si corresponde)</a:t>
            </a:r>
          </a:p>
          <a:p>
            <a:pPr>
              <a:buFontTx/>
              <a:buChar char="-"/>
            </a:pPr>
            <a:endParaRPr lang="es-AR" altLang="es-AR"/>
          </a:p>
          <a:p>
            <a:pPr>
              <a:buFontTx/>
              <a:buChar char="-"/>
            </a:pPr>
            <a:r>
              <a:rPr lang="es-AR" altLang="es-AR"/>
              <a:t> Sello S con Marca de seguridad de la Ex.</a:t>
            </a:r>
          </a:p>
          <a:p>
            <a:r>
              <a:rPr lang="es-AR" altLang="es-AR"/>
              <a:t>  Secretaría de Ind. Comercio y Minería.</a:t>
            </a:r>
          </a:p>
        </p:txBody>
      </p:sp>
      <p:pic>
        <p:nvPicPr>
          <p:cNvPr id="31750" name="Picture 6"/>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331913" y="2997200"/>
            <a:ext cx="6769100" cy="3084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ChangeArrowheads="1"/>
          </p:cNvSpPr>
          <p:nvPr/>
        </p:nvSpPr>
        <p:spPr bwMode="auto">
          <a:xfrm>
            <a:off x="0" y="846138"/>
            <a:ext cx="9144000" cy="1143000"/>
          </a:xfrm>
          <a:prstGeom prst="rect">
            <a:avLst/>
          </a:prstGeom>
          <a:noFill/>
          <a:ln w="9525">
            <a:noFill/>
            <a:miter lim="800000"/>
            <a:headEnd/>
            <a:tailEnd/>
          </a:ln>
        </p:spPr>
        <p:txBody>
          <a:bodyPr anchor="ctr"/>
          <a:lstStyle/>
          <a:p>
            <a:pPr>
              <a:spcBef>
                <a:spcPct val="50000"/>
              </a:spcBef>
            </a:pPr>
            <a:r>
              <a:rPr lang="es-MX" altLang="es-AR" sz="3600" i="1">
                <a:latin typeface="Verdana" pitchFamily="34" charset="0"/>
                <a:cs typeface="Arial" charset="0"/>
              </a:rPr>
              <a:t>Marcación de protección ocular</a:t>
            </a:r>
            <a:endParaRPr lang="es-ES" altLang="es-AR" sz="3600" i="1">
              <a:latin typeface="Verdana" pitchFamily="34" charset="0"/>
              <a:cs typeface="Arial" charset="0"/>
            </a:endParaRPr>
          </a:p>
        </p:txBody>
      </p:sp>
      <p:sp>
        <p:nvSpPr>
          <p:cNvPr id="113667" name="Line 3"/>
          <p:cNvSpPr>
            <a:spLocks noChangeShapeType="1"/>
          </p:cNvSpPr>
          <p:nvPr/>
        </p:nvSpPr>
        <p:spPr bwMode="auto">
          <a:xfrm>
            <a:off x="0" y="1700213"/>
            <a:ext cx="8604250" cy="0"/>
          </a:xfrm>
          <a:prstGeom prst="line">
            <a:avLst/>
          </a:prstGeom>
          <a:noFill/>
          <a:ln w="9525">
            <a:solidFill>
              <a:schemeClr val="tx1"/>
            </a:solidFill>
            <a:round/>
            <a:headEnd/>
            <a:tailEnd/>
          </a:ln>
          <a:effectLst>
            <a:outerShdw blurRad="63500" dist="107763" dir="8100000" algn="ctr" rotWithShape="0">
              <a:schemeClr val="bg2">
                <a:alpha val="50000"/>
              </a:schemeClr>
            </a:outerShdw>
          </a:effectLst>
          <a:extLst>
            <a:ext uri="{909E8E84-426E-40DD-AFC4-6F175D3DCCD1}"/>
          </a:extLst>
        </p:spPr>
        <p:txBody>
          <a:bodyPr/>
          <a:lstStyle/>
          <a:p>
            <a:pPr>
              <a:defRPr/>
            </a:pPr>
            <a:endParaRPr lang="en-US">
              <a:ea typeface="ＭＳ Ｐゴシック" charset="0"/>
            </a:endParaRPr>
          </a:p>
        </p:txBody>
      </p:sp>
      <p:sp>
        <p:nvSpPr>
          <p:cNvPr id="32772" name="Text Box 4"/>
          <p:cNvSpPr txBox="1">
            <a:spLocks noChangeArrowheads="1"/>
          </p:cNvSpPr>
          <p:nvPr/>
        </p:nvSpPr>
        <p:spPr bwMode="auto">
          <a:xfrm>
            <a:off x="179388" y="1728788"/>
            <a:ext cx="3702050" cy="2014537"/>
          </a:xfrm>
          <a:prstGeom prst="rect">
            <a:avLst/>
          </a:prstGeom>
          <a:noFill/>
          <a:ln w="9525">
            <a:noFill/>
            <a:miter lim="800000"/>
            <a:headEnd/>
            <a:tailEnd/>
          </a:ln>
        </p:spPr>
        <p:txBody>
          <a:bodyPr wrap="none">
            <a:spAutoFit/>
          </a:bodyPr>
          <a:lstStyle/>
          <a:p>
            <a:r>
              <a:rPr lang="es-AR" altLang="es-AR"/>
              <a:t>- Número de código y filtro solar</a:t>
            </a:r>
          </a:p>
          <a:p>
            <a:endParaRPr lang="es-AR" altLang="es-AR"/>
          </a:p>
          <a:p>
            <a:r>
              <a:rPr lang="es-AR" altLang="es-AR"/>
              <a:t>- Grado de protección</a:t>
            </a:r>
          </a:p>
          <a:p>
            <a:endParaRPr lang="es-AR" altLang="es-AR"/>
          </a:p>
          <a:p>
            <a:r>
              <a:rPr lang="es-AR" altLang="es-AR"/>
              <a:t>- Identificación del fabricante</a:t>
            </a:r>
          </a:p>
          <a:p>
            <a:pPr>
              <a:buFontTx/>
              <a:buChar char="-"/>
            </a:pPr>
            <a:endParaRPr lang="es-AR" altLang="es-AR"/>
          </a:p>
          <a:p>
            <a:r>
              <a:rPr lang="es-AR" altLang="es-AR"/>
              <a:t>- Sello S</a:t>
            </a:r>
          </a:p>
        </p:txBody>
      </p:sp>
      <p:sp>
        <p:nvSpPr>
          <p:cNvPr id="32773" name="Text Box 5"/>
          <p:cNvSpPr txBox="1">
            <a:spLocks noChangeArrowheads="1"/>
          </p:cNvSpPr>
          <p:nvPr/>
        </p:nvSpPr>
        <p:spPr bwMode="auto">
          <a:xfrm>
            <a:off x="4356100" y="1728788"/>
            <a:ext cx="3930650" cy="1465262"/>
          </a:xfrm>
          <a:prstGeom prst="rect">
            <a:avLst/>
          </a:prstGeom>
          <a:noFill/>
          <a:ln w="9525">
            <a:noFill/>
            <a:miter lim="800000"/>
            <a:headEnd/>
            <a:tailEnd/>
          </a:ln>
        </p:spPr>
        <p:txBody>
          <a:bodyPr wrap="none">
            <a:spAutoFit/>
          </a:bodyPr>
          <a:lstStyle/>
          <a:p>
            <a:r>
              <a:rPr lang="es-AR" altLang="es-AR"/>
              <a:t>- Clase óptica</a:t>
            </a:r>
          </a:p>
          <a:p>
            <a:pPr>
              <a:buFontTx/>
              <a:buChar char="-"/>
            </a:pPr>
            <a:endParaRPr lang="es-AR" altLang="es-AR"/>
          </a:p>
          <a:p>
            <a:r>
              <a:rPr lang="es-AR" altLang="es-AR"/>
              <a:t>- Símbolo de resistencia mecánica</a:t>
            </a:r>
          </a:p>
          <a:p>
            <a:pPr>
              <a:buFontTx/>
              <a:buChar char="-"/>
            </a:pPr>
            <a:endParaRPr lang="es-AR" altLang="es-AR"/>
          </a:p>
          <a:p>
            <a:r>
              <a:rPr lang="es-AR" altLang="es-AR"/>
              <a:t>- Símbolo de aplicación a oculares</a:t>
            </a:r>
          </a:p>
        </p:txBody>
      </p:sp>
      <p:pic>
        <p:nvPicPr>
          <p:cNvPr id="32774" name="Picture 6"/>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187450" y="3179763"/>
            <a:ext cx="7453313" cy="2841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2 Marcador de contenido"/>
          <p:cNvSpPr>
            <a:spLocks noGrp="1"/>
          </p:cNvSpPr>
          <p:nvPr>
            <p:ph idx="1"/>
          </p:nvPr>
        </p:nvSpPr>
        <p:spPr>
          <a:xfrm>
            <a:off x="457200" y="2201863"/>
            <a:ext cx="6562725" cy="3603625"/>
          </a:xfrm>
        </p:spPr>
        <p:txBody>
          <a:bodyPr/>
          <a:lstStyle/>
          <a:p>
            <a:pPr marL="0" indent="0" eaLnBrk="1" hangingPunct="1">
              <a:buFont typeface="Arial" charset="0"/>
              <a:buNone/>
            </a:pPr>
            <a:r>
              <a:rPr lang="es-ES" altLang="es-AR" sz="1800" b="1" smtClean="0">
                <a:latin typeface="Arial" charset="0"/>
                <a:cs typeface="Arial" charset="0"/>
              </a:rPr>
              <a:t>Norma IRAM 3622-1</a:t>
            </a:r>
            <a:endParaRPr lang="es-AR" altLang="es-AR" sz="1800" b="1" smtClean="0">
              <a:latin typeface="Arial" charset="0"/>
              <a:cs typeface="Arial" charset="0"/>
            </a:endParaRPr>
          </a:p>
          <a:p>
            <a:pPr marL="0" indent="0" algn="just" eaLnBrk="1" hangingPunct="1">
              <a:buFont typeface="Arial" charset="0"/>
              <a:buNone/>
            </a:pPr>
            <a:r>
              <a:rPr lang="es-ES" altLang="es-AR" sz="1800" smtClean="0">
                <a:latin typeface="Arial" charset="0"/>
                <a:cs typeface="Arial" charset="0"/>
              </a:rPr>
              <a:t>Cada componente del sistema llevará marcado en un rótulo, firmemente fijado, con caracteres legibles a simple vista e indelebles, además de lo que establezcan las disposiciones legales vigentes, las indicaciones siguientes:</a:t>
            </a:r>
            <a:endParaRPr lang="es-AR" altLang="es-AR" sz="1800" smtClean="0">
              <a:latin typeface="Arial" charset="0"/>
              <a:cs typeface="Arial" charset="0"/>
            </a:endParaRPr>
          </a:p>
          <a:p>
            <a:pPr marL="0" indent="0" algn="just" eaLnBrk="1" hangingPunct="1">
              <a:buFont typeface="Calibri" pitchFamily="34" charset="0"/>
              <a:buAutoNum type="alphaLcPeriod"/>
            </a:pPr>
            <a:r>
              <a:rPr lang="es-ES" altLang="es-AR" sz="1800" smtClean="0">
                <a:latin typeface="Arial" charset="0"/>
                <a:cs typeface="Arial" charset="0"/>
              </a:rPr>
              <a:t> Marca registrada o nombre y apellido o razón social del fabricante o del responsable de la comercialización del producto (representante, vendedor importador, etc.).</a:t>
            </a:r>
            <a:endParaRPr lang="es-AR" altLang="es-AR" sz="1800" smtClean="0">
              <a:latin typeface="Arial" charset="0"/>
              <a:cs typeface="Arial" charset="0"/>
            </a:endParaRPr>
          </a:p>
          <a:p>
            <a:pPr marL="0" indent="0" algn="just" eaLnBrk="1" hangingPunct="1">
              <a:buFont typeface="Calibri" pitchFamily="34" charset="0"/>
              <a:buAutoNum type="alphaLcPeriod"/>
            </a:pPr>
            <a:r>
              <a:rPr lang="es-ES" altLang="es-AR" sz="1800" smtClean="0">
                <a:latin typeface="Arial" charset="0"/>
                <a:cs typeface="Arial" charset="0"/>
              </a:rPr>
              <a:t> Mes y año de fabricación;</a:t>
            </a:r>
            <a:endParaRPr lang="es-AR" altLang="es-AR" sz="1800" smtClean="0">
              <a:latin typeface="Arial" charset="0"/>
              <a:cs typeface="Arial" charset="0"/>
            </a:endParaRPr>
          </a:p>
          <a:p>
            <a:pPr marL="0" indent="0" eaLnBrk="1" hangingPunct="1">
              <a:buFont typeface="Calibri" pitchFamily="34" charset="0"/>
              <a:buAutoNum type="alphaLcPeriod"/>
            </a:pPr>
            <a:r>
              <a:rPr lang="es-ES" altLang="es-AR" sz="1800" smtClean="0">
                <a:latin typeface="Arial" charset="0"/>
                <a:cs typeface="Arial" charset="0"/>
              </a:rPr>
              <a:t> El número de lote o serie;</a:t>
            </a:r>
            <a:endParaRPr lang="es-AR" altLang="es-AR" sz="1800" smtClean="0">
              <a:latin typeface="Arial" charset="0"/>
              <a:cs typeface="Arial" charset="0"/>
            </a:endParaRPr>
          </a:p>
          <a:p>
            <a:pPr marL="0" indent="0" eaLnBrk="1" hangingPunct="1">
              <a:buFont typeface="Calibri" pitchFamily="34" charset="0"/>
              <a:buAutoNum type="alphaLcPeriod"/>
            </a:pPr>
            <a:r>
              <a:rPr lang="es-ES" altLang="es-AR" sz="1800" smtClean="0">
                <a:latin typeface="Arial" charset="0"/>
                <a:cs typeface="Arial" charset="0"/>
              </a:rPr>
              <a:t> El número de esta norma: IRAM 3622-1.</a:t>
            </a:r>
            <a:r>
              <a:rPr lang="es-ES" altLang="es-AR" sz="700" smtClean="0"/>
              <a:t>   </a:t>
            </a:r>
            <a:endParaRPr lang="es-AR" altLang="es-AR" sz="1600" smtClean="0"/>
          </a:p>
        </p:txBody>
      </p:sp>
      <p:sp>
        <p:nvSpPr>
          <p:cNvPr id="33795" name="Rectangle 4"/>
          <p:cNvSpPr>
            <a:spLocks noChangeArrowheads="1"/>
          </p:cNvSpPr>
          <p:nvPr/>
        </p:nvSpPr>
        <p:spPr bwMode="auto">
          <a:xfrm>
            <a:off x="0" y="1062038"/>
            <a:ext cx="9144000" cy="1143000"/>
          </a:xfrm>
          <a:prstGeom prst="rect">
            <a:avLst/>
          </a:prstGeom>
          <a:noFill/>
          <a:ln w="9525">
            <a:noFill/>
            <a:miter lim="800000"/>
            <a:headEnd/>
            <a:tailEnd/>
          </a:ln>
        </p:spPr>
        <p:txBody>
          <a:bodyPr anchor="ctr"/>
          <a:lstStyle/>
          <a:p>
            <a:pPr>
              <a:spcBef>
                <a:spcPct val="50000"/>
              </a:spcBef>
            </a:pPr>
            <a:r>
              <a:rPr lang="es-MX" altLang="es-AR" sz="3600" i="1">
                <a:latin typeface="Verdana" pitchFamily="34" charset="0"/>
                <a:cs typeface="Arial" charset="0"/>
              </a:rPr>
              <a:t>Marcación de arneses</a:t>
            </a:r>
            <a:endParaRPr lang="es-ES" altLang="es-AR" sz="3600" i="1">
              <a:latin typeface="Verdana" pitchFamily="34" charset="0"/>
              <a:cs typeface="Arial" charset="0"/>
            </a:endParaRPr>
          </a:p>
        </p:txBody>
      </p:sp>
      <p:sp>
        <p:nvSpPr>
          <p:cNvPr id="8" name="Line 3"/>
          <p:cNvSpPr>
            <a:spLocks noChangeShapeType="1"/>
          </p:cNvSpPr>
          <p:nvPr/>
        </p:nvSpPr>
        <p:spPr bwMode="auto">
          <a:xfrm>
            <a:off x="-44450" y="1989138"/>
            <a:ext cx="8604250" cy="0"/>
          </a:xfrm>
          <a:prstGeom prst="line">
            <a:avLst/>
          </a:prstGeom>
          <a:noFill/>
          <a:ln w="9525">
            <a:solidFill>
              <a:schemeClr val="tx1"/>
            </a:solidFill>
            <a:round/>
            <a:headEnd/>
            <a:tailEnd/>
          </a:ln>
          <a:effectLst>
            <a:outerShdw blurRad="63500" dist="107763" dir="8100000" algn="ctr" rotWithShape="0">
              <a:schemeClr val="bg2">
                <a:alpha val="50000"/>
              </a:schemeClr>
            </a:outerShdw>
          </a:effectLst>
          <a:extLst>
            <a:ext uri="{909E8E84-426E-40DD-AFC4-6F175D3DCCD1}"/>
          </a:extLst>
        </p:spPr>
        <p:txBody>
          <a:bodyPr/>
          <a:lstStyle/>
          <a:p>
            <a:pPr>
              <a:defRPr/>
            </a:pPr>
            <a:endParaRPr lang="en-US">
              <a:ea typeface="ＭＳ Ｐゴシック" charset="0"/>
            </a:endParaRPr>
          </a:p>
        </p:txBody>
      </p:sp>
      <p:pic>
        <p:nvPicPr>
          <p:cNvPr id="33797" name="Picture 2" descr="arnes accion.jpg"/>
          <p:cNvPicPr>
            <a:picLocks noChangeAspect="1"/>
          </p:cNvPicPr>
          <p:nvPr/>
        </p:nvPicPr>
        <p:blipFill>
          <a:blip r:embed="rId2"/>
          <a:srcRect/>
          <a:stretch>
            <a:fillRect/>
          </a:stretch>
        </p:blipFill>
        <p:spPr bwMode="auto">
          <a:xfrm>
            <a:off x="7235825" y="2133600"/>
            <a:ext cx="1754188" cy="3665538"/>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ChangeArrowheads="1"/>
          </p:cNvSpPr>
          <p:nvPr/>
        </p:nvSpPr>
        <p:spPr bwMode="auto">
          <a:xfrm>
            <a:off x="0" y="1062038"/>
            <a:ext cx="9144000" cy="1143000"/>
          </a:xfrm>
          <a:prstGeom prst="rect">
            <a:avLst/>
          </a:prstGeom>
          <a:noFill/>
          <a:ln w="9525">
            <a:noFill/>
            <a:miter lim="800000"/>
            <a:headEnd/>
            <a:tailEnd/>
          </a:ln>
        </p:spPr>
        <p:txBody>
          <a:bodyPr anchor="ctr"/>
          <a:lstStyle/>
          <a:p>
            <a:pPr>
              <a:spcBef>
                <a:spcPct val="50000"/>
              </a:spcBef>
            </a:pPr>
            <a:r>
              <a:rPr lang="es-MX" altLang="es-AR" sz="3600" i="1">
                <a:latin typeface="Verdana" pitchFamily="34" charset="0"/>
                <a:cs typeface="Arial" charset="0"/>
              </a:rPr>
              <a:t>Marcación de cobertores</a:t>
            </a:r>
            <a:endParaRPr lang="es-ES" altLang="es-AR" sz="3600" i="1">
              <a:latin typeface="Verdana" pitchFamily="34" charset="0"/>
              <a:cs typeface="Arial" charset="0"/>
            </a:endParaRPr>
          </a:p>
        </p:txBody>
      </p:sp>
      <p:sp>
        <p:nvSpPr>
          <p:cNvPr id="5" name="Line 3"/>
          <p:cNvSpPr>
            <a:spLocks noChangeShapeType="1"/>
          </p:cNvSpPr>
          <p:nvPr/>
        </p:nvSpPr>
        <p:spPr bwMode="auto">
          <a:xfrm>
            <a:off x="-44450" y="1989138"/>
            <a:ext cx="8604250" cy="0"/>
          </a:xfrm>
          <a:prstGeom prst="line">
            <a:avLst/>
          </a:prstGeom>
          <a:noFill/>
          <a:ln w="9525">
            <a:solidFill>
              <a:schemeClr val="tx1"/>
            </a:solidFill>
            <a:round/>
            <a:headEnd/>
            <a:tailEnd/>
          </a:ln>
          <a:effectLst>
            <a:outerShdw blurRad="63500" dist="107763" dir="8100000" algn="ctr" rotWithShape="0">
              <a:schemeClr val="bg2">
                <a:alpha val="50000"/>
              </a:schemeClr>
            </a:outerShdw>
          </a:effectLst>
          <a:extLst>
            <a:ext uri="{909E8E84-426E-40DD-AFC4-6F175D3DCCD1}"/>
          </a:extLst>
        </p:spPr>
        <p:txBody>
          <a:bodyPr/>
          <a:lstStyle/>
          <a:p>
            <a:pPr>
              <a:defRPr/>
            </a:pPr>
            <a:endParaRPr lang="en-US">
              <a:ea typeface="ＭＳ Ｐゴシック" charset="0"/>
            </a:endParaRPr>
          </a:p>
        </p:txBody>
      </p:sp>
      <p:sp>
        <p:nvSpPr>
          <p:cNvPr id="34820" name="5 Rectángulo"/>
          <p:cNvSpPr>
            <a:spLocks noChangeArrowheads="1"/>
          </p:cNvSpPr>
          <p:nvPr/>
        </p:nvSpPr>
        <p:spPr bwMode="auto">
          <a:xfrm>
            <a:off x="250825" y="2244725"/>
            <a:ext cx="6913563" cy="3487738"/>
          </a:xfrm>
          <a:prstGeom prst="rect">
            <a:avLst/>
          </a:prstGeom>
          <a:noFill/>
          <a:ln w="9525">
            <a:noFill/>
            <a:miter lim="800000"/>
            <a:headEnd/>
            <a:tailEnd/>
          </a:ln>
        </p:spPr>
        <p:txBody>
          <a:bodyPr>
            <a:spAutoFit/>
          </a:bodyPr>
          <a:lstStyle/>
          <a:p>
            <a:endParaRPr lang="es-ES" altLang="es-AR"/>
          </a:p>
          <a:p>
            <a:pPr algn="just"/>
            <a:r>
              <a:rPr lang="es-ES" altLang="es-AR"/>
              <a:t>En los cobertores deben figurar de manera duradera los siguientes datos:</a:t>
            </a:r>
            <a:endParaRPr lang="es-AR" altLang="es-AR"/>
          </a:p>
          <a:p>
            <a:pPr algn="just">
              <a:buFont typeface="Calibri" pitchFamily="34" charset="0"/>
              <a:buAutoNum type="alphaLcPeriod"/>
            </a:pPr>
            <a:r>
              <a:rPr lang="es-ES" altLang="es-AR" b="0"/>
              <a:t> Nombre, marca comercial o cualquier otra identificación del fabricante.</a:t>
            </a:r>
            <a:endParaRPr lang="es-AR" altLang="es-AR" b="0"/>
          </a:p>
          <a:p>
            <a:pPr algn="just">
              <a:buFont typeface="Calibri" pitchFamily="34" charset="0"/>
              <a:buAutoNum type="alphaLcPeriod"/>
            </a:pPr>
            <a:r>
              <a:rPr lang="es-ES" altLang="es-AR" b="0"/>
              <a:t> Denominación del modelo.</a:t>
            </a:r>
            <a:endParaRPr lang="es-AR" altLang="es-AR" b="0"/>
          </a:p>
          <a:p>
            <a:pPr algn="just">
              <a:buFont typeface="Calibri" pitchFamily="34" charset="0"/>
              <a:buAutoNum type="alphaLcPeriod"/>
            </a:pPr>
            <a:r>
              <a:rPr lang="es-ES" altLang="es-AR" b="0"/>
              <a:t> En caso de que el fabricante prevea que el cobertor debe colocarse según una orientación dada, una indicación de la parte de ADELANTE y/o de la parte SUPERIOR de las copas, y/o una indicación de la copa DERECHA y de la IZQUIERDA.</a:t>
            </a:r>
            <a:endParaRPr lang="es-AR" altLang="es-AR" b="0"/>
          </a:p>
          <a:p>
            <a:pPr algn="just">
              <a:buFont typeface="Calibri" pitchFamily="34" charset="0"/>
              <a:buAutoNum type="alphaLcPeriod"/>
            </a:pPr>
            <a:r>
              <a:rPr lang="es-ES" altLang="es-AR" b="0"/>
              <a:t> El número de esta norma, por ejemplo, norma IRAM 4126-1:1998</a:t>
            </a:r>
            <a:endParaRPr lang="es-AR" altLang="es-AR" b="0"/>
          </a:p>
        </p:txBody>
      </p:sp>
      <p:pic>
        <p:nvPicPr>
          <p:cNvPr id="34821" name="Picture 2" descr="accion auditiva.jpg"/>
          <p:cNvPicPr>
            <a:picLocks noChangeAspect="1"/>
          </p:cNvPicPr>
          <p:nvPr/>
        </p:nvPicPr>
        <p:blipFill>
          <a:blip r:embed="rId2"/>
          <a:srcRect/>
          <a:stretch>
            <a:fillRect/>
          </a:stretch>
        </p:blipFill>
        <p:spPr bwMode="auto">
          <a:xfrm>
            <a:off x="7235825" y="2133600"/>
            <a:ext cx="1728788" cy="361315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0" y="1062038"/>
            <a:ext cx="9144000" cy="1143000"/>
          </a:xfrm>
          <a:prstGeom prst="rect">
            <a:avLst/>
          </a:prstGeom>
          <a:noFill/>
          <a:ln w="9525">
            <a:noFill/>
            <a:miter lim="800000"/>
            <a:headEnd/>
            <a:tailEnd/>
          </a:ln>
        </p:spPr>
        <p:txBody>
          <a:bodyPr anchor="ctr"/>
          <a:lstStyle/>
          <a:p>
            <a:pPr>
              <a:spcBef>
                <a:spcPct val="50000"/>
              </a:spcBef>
            </a:pPr>
            <a:r>
              <a:rPr lang="es-MX" altLang="es-AR" sz="3600" i="1">
                <a:latin typeface="Verdana" pitchFamily="34" charset="0"/>
                <a:cs typeface="Arial" charset="0"/>
              </a:rPr>
              <a:t>Marcación de tapones</a:t>
            </a:r>
            <a:endParaRPr lang="es-ES" altLang="es-AR" sz="3600" i="1">
              <a:latin typeface="Verdana" pitchFamily="34" charset="0"/>
              <a:cs typeface="Arial" charset="0"/>
            </a:endParaRPr>
          </a:p>
        </p:txBody>
      </p:sp>
      <p:sp>
        <p:nvSpPr>
          <p:cNvPr id="5" name="Line 3"/>
          <p:cNvSpPr>
            <a:spLocks noChangeShapeType="1"/>
          </p:cNvSpPr>
          <p:nvPr/>
        </p:nvSpPr>
        <p:spPr bwMode="auto">
          <a:xfrm>
            <a:off x="-44450" y="1989138"/>
            <a:ext cx="8604250" cy="0"/>
          </a:xfrm>
          <a:prstGeom prst="line">
            <a:avLst/>
          </a:prstGeom>
          <a:noFill/>
          <a:ln w="9525">
            <a:solidFill>
              <a:schemeClr val="tx1"/>
            </a:solidFill>
            <a:round/>
            <a:headEnd/>
            <a:tailEnd/>
          </a:ln>
          <a:effectLst>
            <a:outerShdw blurRad="63500" dist="107763" dir="8100000" algn="ctr" rotWithShape="0">
              <a:schemeClr val="bg2">
                <a:alpha val="50000"/>
              </a:schemeClr>
            </a:outerShdw>
          </a:effectLst>
          <a:extLst>
            <a:ext uri="{909E8E84-426E-40DD-AFC4-6F175D3DCCD1}"/>
          </a:extLst>
        </p:spPr>
        <p:txBody>
          <a:bodyPr/>
          <a:lstStyle/>
          <a:p>
            <a:pPr>
              <a:defRPr/>
            </a:pPr>
            <a:endParaRPr lang="en-US">
              <a:ea typeface="ＭＳ Ｐゴシック" charset="0"/>
            </a:endParaRPr>
          </a:p>
        </p:txBody>
      </p:sp>
      <p:sp>
        <p:nvSpPr>
          <p:cNvPr id="35844" name="5 Rectángulo"/>
          <p:cNvSpPr>
            <a:spLocks noChangeArrowheads="1"/>
          </p:cNvSpPr>
          <p:nvPr/>
        </p:nvSpPr>
        <p:spPr bwMode="auto">
          <a:xfrm>
            <a:off x="250825" y="2244725"/>
            <a:ext cx="8308975" cy="646113"/>
          </a:xfrm>
          <a:prstGeom prst="rect">
            <a:avLst/>
          </a:prstGeom>
          <a:noFill/>
          <a:ln w="9525">
            <a:noFill/>
            <a:miter lim="800000"/>
            <a:headEnd/>
            <a:tailEnd/>
          </a:ln>
        </p:spPr>
        <p:txBody>
          <a:bodyPr>
            <a:spAutoFit/>
          </a:bodyPr>
          <a:lstStyle/>
          <a:p>
            <a:endParaRPr lang="es-ES" altLang="es-AR"/>
          </a:p>
          <a:p>
            <a:endParaRPr lang="es-AR" altLang="es-AR"/>
          </a:p>
        </p:txBody>
      </p:sp>
      <p:pic>
        <p:nvPicPr>
          <p:cNvPr id="35845" name="Picture 2" descr="3m_1100.jpg"/>
          <p:cNvPicPr>
            <a:picLocks noChangeAspect="1"/>
          </p:cNvPicPr>
          <p:nvPr/>
        </p:nvPicPr>
        <p:blipFill>
          <a:blip r:embed="rId2"/>
          <a:srcRect/>
          <a:stretch>
            <a:fillRect/>
          </a:stretch>
        </p:blipFill>
        <p:spPr bwMode="auto">
          <a:xfrm>
            <a:off x="7235825" y="4437063"/>
            <a:ext cx="1687513" cy="1685925"/>
          </a:xfrm>
          <a:prstGeom prst="rect">
            <a:avLst/>
          </a:prstGeom>
          <a:noFill/>
          <a:ln w="9525">
            <a:noFill/>
            <a:miter lim="800000"/>
            <a:headEnd/>
            <a:tailEnd/>
          </a:ln>
        </p:spPr>
      </p:pic>
      <p:sp>
        <p:nvSpPr>
          <p:cNvPr id="2" name="1 Rectángulo"/>
          <p:cNvSpPr/>
          <p:nvPr/>
        </p:nvSpPr>
        <p:spPr>
          <a:xfrm>
            <a:off x="188913" y="2233613"/>
            <a:ext cx="8559800" cy="3694112"/>
          </a:xfrm>
          <a:prstGeom prst="rect">
            <a:avLst/>
          </a:prstGeom>
        </p:spPr>
        <p:txBody>
          <a:bodyPr>
            <a:spAutoFit/>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just" eaLnBrk="1" hangingPunct="1">
              <a:defRPr/>
            </a:pPr>
            <a:r>
              <a:rPr lang="es-ES" altLang="es-AR" sz="1800" dirty="0" smtClean="0"/>
              <a:t>En los tapones auriculares, su embalaje o su estuche distribuidor, deben ir marcados de manera duradera los siguientes datos:</a:t>
            </a:r>
            <a:endParaRPr lang="es-AR" altLang="es-AR" sz="1800" dirty="0" smtClean="0"/>
          </a:p>
          <a:p>
            <a:pPr marL="342900" indent="-342900" algn="just" eaLnBrk="1" hangingPunct="1">
              <a:buFont typeface="+mj-lt"/>
              <a:buAutoNum type="alphaLcPeriod"/>
              <a:defRPr/>
            </a:pPr>
            <a:r>
              <a:rPr lang="es-ES" altLang="es-AR" sz="1800" b="0" dirty="0" smtClean="0"/>
              <a:t>Nombre, marca comercial o cualquier otra identificación del fabricante.</a:t>
            </a:r>
            <a:endParaRPr lang="es-AR" altLang="es-AR" sz="1800" b="0" dirty="0" smtClean="0"/>
          </a:p>
          <a:p>
            <a:pPr marL="342900" indent="-342900" algn="just" eaLnBrk="1" hangingPunct="1">
              <a:buFont typeface="+mj-lt"/>
              <a:buAutoNum type="alphaLcPeriod"/>
              <a:defRPr/>
            </a:pPr>
            <a:r>
              <a:rPr lang="es-ES" altLang="es-AR" sz="1800" b="0" dirty="0" smtClean="0"/>
              <a:t>El número de esta norma.</a:t>
            </a:r>
            <a:endParaRPr lang="es-AR" altLang="es-AR" sz="1800" b="0" dirty="0" smtClean="0"/>
          </a:p>
          <a:p>
            <a:pPr marL="342900" indent="-342900" algn="just" eaLnBrk="1" hangingPunct="1">
              <a:buFont typeface="+mj-lt"/>
              <a:buAutoNum type="alphaLcPeriod"/>
              <a:defRPr/>
            </a:pPr>
            <a:r>
              <a:rPr lang="es-ES" altLang="es-AR" sz="1800" b="0" dirty="0" smtClean="0"/>
              <a:t>Denominación del modelo.</a:t>
            </a:r>
            <a:endParaRPr lang="es-AR" altLang="es-AR" sz="1800" b="0" dirty="0" smtClean="0"/>
          </a:p>
          <a:p>
            <a:pPr marL="342900" indent="-342900" algn="just" eaLnBrk="1" hangingPunct="1">
              <a:buFont typeface="+mj-lt"/>
              <a:buAutoNum type="alphaLcPeriod"/>
              <a:defRPr/>
            </a:pPr>
            <a:r>
              <a:rPr lang="es-ES" altLang="es-AR" sz="1800" b="0" dirty="0" smtClean="0"/>
              <a:t>El hecho de que los tapones auriculares sean desechables o reutilizables </a:t>
            </a:r>
            <a:r>
              <a:rPr lang="es-ES" altLang="es-AR" sz="1200" b="0" dirty="0" smtClean="0"/>
              <a:t>(*)</a:t>
            </a:r>
            <a:endParaRPr lang="es-AR" altLang="es-AR" sz="1200" b="0" dirty="0" smtClean="0"/>
          </a:p>
          <a:p>
            <a:pPr marL="342900" indent="-342900" algn="just" eaLnBrk="1" hangingPunct="1">
              <a:buFont typeface="+mj-lt"/>
              <a:buAutoNum type="alphaLcPeriod"/>
              <a:defRPr/>
            </a:pPr>
            <a:r>
              <a:rPr lang="es-ES" altLang="es-AR" sz="1800" b="0" dirty="0" smtClean="0"/>
              <a:t>Instrucciones relativas a la colocación y uso, resaltando la necesidad de realizar una colocación correcta </a:t>
            </a:r>
            <a:r>
              <a:rPr lang="es-ES" altLang="es-AR" sz="1200" b="0" dirty="0" smtClean="0"/>
              <a:t>(*)</a:t>
            </a:r>
            <a:endParaRPr lang="es-AR" altLang="es-AR" sz="1200" b="0" dirty="0" smtClean="0"/>
          </a:p>
          <a:p>
            <a:pPr marL="342900" indent="-342900" algn="just" eaLnBrk="1" hangingPunct="1">
              <a:buFont typeface="+mj-lt"/>
              <a:buAutoNum type="alphaLcPeriod"/>
              <a:defRPr/>
            </a:pPr>
            <a:r>
              <a:rPr lang="es-ES" altLang="es-AR" sz="1800" b="0" dirty="0" smtClean="0"/>
              <a:t>La talla nominal de los tapones auriculares determinada según se dice en los apartados 7.2.3.2 y 7.2.3.4 respectivamente, salvo para los tapones moldeados personalizados y los tapones </a:t>
            </a:r>
            <a:r>
              <a:rPr lang="es-ES" altLang="es-AR" sz="1800" b="0" dirty="0" err="1" smtClean="0"/>
              <a:t>semiaurales</a:t>
            </a:r>
            <a:r>
              <a:rPr lang="es-ES" altLang="es-AR" sz="1800" b="0" dirty="0" smtClean="0"/>
              <a:t> </a:t>
            </a:r>
            <a:r>
              <a:rPr lang="es-ES" altLang="es-AR" sz="1200" b="0" dirty="0" smtClean="0"/>
              <a:t>(*)</a:t>
            </a:r>
            <a:endParaRPr lang="es-AR" altLang="es-AR" sz="1200" b="0" dirty="0" smtClean="0"/>
          </a:p>
          <a:p>
            <a:pPr eaLnBrk="1" hangingPunct="1">
              <a:buFont typeface="Calibri" pitchFamily="34" charset="0"/>
              <a:buAutoNum type="alphaLcPeriod"/>
              <a:defRPr/>
            </a:pPr>
            <a:endParaRPr lang="es-AR" altLang="es-AR" sz="1800" dirty="0" smtClean="0"/>
          </a:p>
          <a:p>
            <a:pPr eaLnBrk="1" hangingPunct="1">
              <a:defRPr/>
            </a:pPr>
            <a:r>
              <a:rPr lang="es-ES" altLang="es-AR" sz="1800" i="1" dirty="0" smtClean="0"/>
              <a:t> </a:t>
            </a:r>
            <a:r>
              <a:rPr lang="es-ES" altLang="es-AR" sz="1200" i="1" dirty="0" smtClean="0"/>
              <a:t>(*) </a:t>
            </a:r>
            <a:r>
              <a:rPr lang="es-ES" altLang="es-AR" sz="1800" i="1" dirty="0" smtClean="0"/>
              <a:t> </a:t>
            </a:r>
            <a:r>
              <a:rPr lang="es-ES" altLang="es-AR" sz="1300" i="1" dirty="0" smtClean="0"/>
              <a:t>Estos datos pueden ir reseñados en algún folleto que acompañe al embalaje</a:t>
            </a:r>
            <a:endParaRPr lang="es-AR" altLang="es-AR" sz="1300" i="1" dirty="0" smtClean="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ChangeArrowheads="1"/>
          </p:cNvSpPr>
          <p:nvPr/>
        </p:nvSpPr>
        <p:spPr bwMode="auto">
          <a:xfrm>
            <a:off x="285750" y="3816350"/>
            <a:ext cx="8643938" cy="2246769"/>
          </a:xfrm>
          <a:prstGeom prst="rect">
            <a:avLst/>
          </a:prstGeom>
          <a:noFill/>
          <a:ln w="9525">
            <a:noFill/>
            <a:miter lim="800000"/>
            <a:headEnd/>
            <a:tailEnd/>
          </a:ln>
        </p:spPr>
        <p:txBody>
          <a:bodyPr>
            <a:spAutoFit/>
          </a:bodyPr>
          <a:lstStyle/>
          <a:p>
            <a:pPr algn="just"/>
            <a:r>
              <a:rPr lang="es-ES_tradnl" altLang="es-AR" sz="2000" dirty="0">
                <a:cs typeface="Arial" charset="0"/>
              </a:rPr>
              <a:t>¿Se pueden comercializar E.P.P sin esta certificación? ¿Existen penalidades?</a:t>
            </a:r>
            <a:endParaRPr lang="es-ES" altLang="es-AR" sz="2000" dirty="0">
              <a:cs typeface="Arial" charset="0"/>
            </a:endParaRPr>
          </a:p>
          <a:p>
            <a:pPr algn="just"/>
            <a:r>
              <a:rPr lang="es-ES_tradnl" altLang="es-AR" sz="2000" dirty="0">
                <a:cs typeface="Arial" charset="0"/>
              </a:rPr>
              <a:t>NO.</a:t>
            </a:r>
            <a:r>
              <a:rPr lang="es-ES_tradnl" altLang="es-AR" sz="1400" b="0" dirty="0">
                <a:cs typeface="Arial" charset="0"/>
              </a:rPr>
              <a:t> Está terminantemente prohibido importar, comercializar o fabricar E.P.P sin sello </a:t>
            </a:r>
            <a:r>
              <a:rPr lang="es-ES_tradnl" altLang="en-US" sz="1400" b="0" dirty="0">
                <a:cs typeface="Arial" charset="0"/>
              </a:rPr>
              <a:t>“</a:t>
            </a:r>
            <a:r>
              <a:rPr lang="es-ES_tradnl" altLang="es-AR" sz="1400" b="0" dirty="0">
                <a:cs typeface="Arial" charset="0"/>
              </a:rPr>
              <a:t>S</a:t>
            </a:r>
            <a:r>
              <a:rPr lang="es-ES_tradnl" altLang="en-US" sz="1400" b="0" dirty="0">
                <a:cs typeface="Arial" charset="0"/>
              </a:rPr>
              <a:t>”</a:t>
            </a:r>
            <a:r>
              <a:rPr lang="es-ES_tradnl" altLang="es-AR" sz="1400" b="0" dirty="0">
                <a:cs typeface="Arial" charset="0"/>
              </a:rPr>
              <a:t> (sin certificar) </a:t>
            </a:r>
            <a:r>
              <a:rPr lang="es-ES_tradnl" altLang="es-AR" sz="1400" b="0" dirty="0" smtClean="0">
                <a:cs typeface="Arial" charset="0"/>
              </a:rPr>
              <a:t> </a:t>
            </a:r>
            <a:r>
              <a:rPr lang="es-ES_tradnl" altLang="es-AR" sz="2400" dirty="0" smtClean="0">
                <a:cs typeface="Arial" charset="0"/>
              </a:rPr>
              <a:t>SI </a:t>
            </a:r>
            <a:r>
              <a:rPr lang="es-ES_tradnl" altLang="es-AR" dirty="0" smtClean="0">
                <a:cs typeface="Arial" charset="0"/>
              </a:rPr>
              <a:t>. </a:t>
            </a:r>
            <a:r>
              <a:rPr lang="es-ES_tradnl" altLang="es-AR" sz="1400" b="0" dirty="0" smtClean="0">
                <a:cs typeface="Arial" charset="0"/>
              </a:rPr>
              <a:t>Su </a:t>
            </a:r>
            <a:r>
              <a:rPr lang="es-ES_tradnl" altLang="es-AR" sz="1400" b="0" dirty="0">
                <a:cs typeface="Arial" charset="0"/>
              </a:rPr>
              <a:t>penalización está contemplada dentro de la Ley de Defensa del Consumidor (24240) y Ley de Lealtad Comercial (22802). Estas leyes sancionan los incumplimientos con multas de hasta $500.000.-, clausuras y decomiso de mercaderías.</a:t>
            </a:r>
            <a:endParaRPr lang="es-ES" altLang="es-AR" sz="1400" b="0" dirty="0">
              <a:cs typeface="Arial" charset="0"/>
            </a:endParaRPr>
          </a:p>
          <a:p>
            <a:pPr algn="just"/>
            <a:r>
              <a:rPr lang="es-ES_tradnl" altLang="es-AR" sz="1400" b="0" dirty="0">
                <a:cs typeface="Arial" charset="0"/>
              </a:rPr>
              <a:t>Asimismo cualquier información en el producto, en la caja contenedora y en general en cualquier documentación que induzca al engaño está alcanzada por las generales de las mencionadas leyes.</a:t>
            </a:r>
          </a:p>
        </p:txBody>
      </p:sp>
      <p:sp>
        <p:nvSpPr>
          <p:cNvPr id="36867" name="Rectangle 7"/>
          <p:cNvSpPr>
            <a:spLocks noChangeArrowheads="1"/>
          </p:cNvSpPr>
          <p:nvPr/>
        </p:nvSpPr>
        <p:spPr bwMode="auto">
          <a:xfrm>
            <a:off x="323850" y="1557338"/>
            <a:ext cx="8555038" cy="1108075"/>
          </a:xfrm>
          <a:prstGeom prst="rect">
            <a:avLst/>
          </a:prstGeom>
          <a:noFill/>
          <a:ln w="9525">
            <a:noFill/>
            <a:miter lim="800000"/>
            <a:headEnd/>
            <a:tailEnd/>
          </a:ln>
        </p:spPr>
        <p:txBody>
          <a:bodyPr>
            <a:spAutoFit/>
          </a:bodyPr>
          <a:lstStyle/>
          <a:p>
            <a:endParaRPr lang="es-ES_tradnl" altLang="es-AR" b="0">
              <a:cs typeface="Arial" charset="0"/>
            </a:endParaRPr>
          </a:p>
          <a:p>
            <a:pPr algn="just"/>
            <a:r>
              <a:rPr lang="es-ES_tradnl" altLang="es-AR" sz="2000">
                <a:cs typeface="Arial" charset="0"/>
              </a:rPr>
              <a:t>¿En qué influye proveerle al personal E.P.P. no certificados? </a:t>
            </a:r>
            <a:endParaRPr lang="es-ES" altLang="es-AR" sz="2000">
              <a:cs typeface="Arial" charset="0"/>
            </a:endParaRPr>
          </a:p>
          <a:p>
            <a:pPr algn="just"/>
            <a:r>
              <a:rPr lang="es-ES_tradnl" altLang="es-AR" sz="1400" b="0">
                <a:cs typeface="Arial" charset="0"/>
              </a:rPr>
              <a:t>La empresa no estará cumpliendo con las reglamentaciones legales vigentes exponiéndose a demandas civiles y penales entre otras sanciones.</a:t>
            </a:r>
            <a:endParaRPr lang="es-ES" altLang="es-AR" sz="1400" b="0">
              <a:cs typeface="Arial" charset="0"/>
            </a:endParaRPr>
          </a:p>
        </p:txBody>
      </p:sp>
      <p:sp>
        <p:nvSpPr>
          <p:cNvPr id="36868" name="Rectangle 10"/>
          <p:cNvSpPr>
            <a:spLocks noChangeArrowheads="1"/>
          </p:cNvSpPr>
          <p:nvPr/>
        </p:nvSpPr>
        <p:spPr bwMode="auto">
          <a:xfrm>
            <a:off x="227013" y="3011488"/>
            <a:ext cx="9948862" cy="615950"/>
          </a:xfrm>
          <a:prstGeom prst="rect">
            <a:avLst/>
          </a:prstGeom>
          <a:noFill/>
          <a:ln w="9525">
            <a:noFill/>
            <a:miter lim="800000"/>
            <a:headEnd/>
            <a:tailEnd/>
          </a:ln>
        </p:spPr>
        <p:txBody>
          <a:bodyPr>
            <a:spAutoFit/>
          </a:bodyPr>
          <a:lstStyle/>
          <a:p>
            <a:pPr algn="just"/>
            <a:r>
              <a:rPr lang="es-ES_tradnl" altLang="es-AR" sz="2000">
                <a:cs typeface="Arial" charset="0"/>
              </a:rPr>
              <a:t>¿Cuáles son los E.P.P con Certificación Obligatoria? (Res. 896/99)</a:t>
            </a:r>
          </a:p>
          <a:p>
            <a:pPr algn="just"/>
            <a:r>
              <a:rPr lang="es-ES_tradnl" altLang="es-AR" sz="1400" b="0">
                <a:cs typeface="Arial" charset="0"/>
              </a:rPr>
              <a:t>Calzado, cascos, guantes y arneses de seguridad, protección ocular </a:t>
            </a:r>
            <a:r>
              <a:rPr lang="es-ES" altLang="es-AR" sz="1400" b="0">
                <a:cs typeface="Arial" charset="0"/>
              </a:rPr>
              <a:t>y protección auditiva</a:t>
            </a:r>
            <a:endParaRPr lang="es-ES_tradnl" altLang="es-AR" sz="1400" b="0">
              <a:cs typeface="Arial" charset="0"/>
            </a:endParaRPr>
          </a:p>
        </p:txBody>
      </p:sp>
      <p:sp>
        <p:nvSpPr>
          <p:cNvPr id="36869" name="Rectangle 4"/>
          <p:cNvSpPr>
            <a:spLocks noChangeArrowheads="1"/>
          </p:cNvSpPr>
          <p:nvPr/>
        </p:nvSpPr>
        <p:spPr bwMode="auto">
          <a:xfrm>
            <a:off x="0" y="836613"/>
            <a:ext cx="9144000" cy="927100"/>
          </a:xfrm>
          <a:prstGeom prst="rect">
            <a:avLst/>
          </a:prstGeom>
          <a:noFill/>
          <a:ln w="9525">
            <a:noFill/>
            <a:miter lim="800000"/>
            <a:headEnd/>
            <a:tailEnd/>
          </a:ln>
        </p:spPr>
        <p:txBody>
          <a:bodyPr anchor="ctr"/>
          <a:lstStyle/>
          <a:p>
            <a:pPr>
              <a:spcBef>
                <a:spcPct val="50000"/>
              </a:spcBef>
            </a:pPr>
            <a:r>
              <a:rPr lang="es-MX" altLang="es-AR" sz="3600" i="1">
                <a:latin typeface="Verdana" pitchFamily="34" charset="0"/>
                <a:cs typeface="Arial" charset="0"/>
              </a:rPr>
              <a:t>Peguntas frecuentes</a:t>
            </a:r>
            <a:endParaRPr lang="es-ES" altLang="es-AR" sz="3600" i="1">
              <a:latin typeface="Verdana" pitchFamily="34" charset="0"/>
              <a:cs typeface="Arial" charset="0"/>
            </a:endParaRPr>
          </a:p>
        </p:txBody>
      </p:sp>
      <p:sp>
        <p:nvSpPr>
          <p:cNvPr id="34827" name="Line 11"/>
          <p:cNvSpPr>
            <a:spLocks noChangeShapeType="1"/>
          </p:cNvSpPr>
          <p:nvPr/>
        </p:nvSpPr>
        <p:spPr bwMode="auto">
          <a:xfrm>
            <a:off x="0" y="1557338"/>
            <a:ext cx="5651500" cy="0"/>
          </a:xfrm>
          <a:prstGeom prst="line">
            <a:avLst/>
          </a:prstGeom>
          <a:noFill/>
          <a:ln w="9525">
            <a:solidFill>
              <a:schemeClr val="tx1"/>
            </a:solidFill>
            <a:round/>
            <a:headEnd/>
            <a:tailEnd/>
          </a:ln>
          <a:effectLst>
            <a:outerShdw blurRad="63500" dist="107763" dir="8100000" algn="ctr" rotWithShape="0">
              <a:schemeClr val="bg2">
                <a:alpha val="50000"/>
              </a:schemeClr>
            </a:outerShdw>
          </a:effectLst>
          <a:extLst>
            <a:ext uri="{909E8E84-426E-40DD-AFC4-6F175D3DCCD1}"/>
          </a:extLst>
        </p:spPr>
        <p:txBody>
          <a:bodyPr/>
          <a:lstStyle/>
          <a:p>
            <a:pPr>
              <a:defRPr/>
            </a:pPr>
            <a:endParaRPr lang="en-US">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42875" y="2557463"/>
            <a:ext cx="8677275" cy="2671762"/>
          </a:xfrm>
          <a:prstGeom prst="rect">
            <a:avLst/>
          </a:prstGeom>
          <a:noFill/>
          <a:ln w="9525">
            <a:noFill/>
            <a:miter lim="800000"/>
            <a:headEnd/>
            <a:tailEnd/>
          </a:ln>
        </p:spPr>
        <p:txBody>
          <a:bodyPr/>
          <a:lstStyle/>
          <a:p>
            <a:pPr marL="514350" indent="-514350">
              <a:lnSpc>
                <a:spcPct val="80000"/>
              </a:lnSpc>
              <a:spcBef>
                <a:spcPct val="20000"/>
              </a:spcBef>
              <a:buFont typeface="Arial" charset="0"/>
              <a:buChar char="•"/>
            </a:pPr>
            <a:r>
              <a:rPr lang="es-AR" altLang="es-AR" sz="2600">
                <a:solidFill>
                  <a:srgbClr val="000066"/>
                </a:solidFill>
                <a:cs typeface="Arial" charset="0"/>
              </a:rPr>
              <a:t>Velar por la salud del trabajador</a:t>
            </a:r>
          </a:p>
          <a:p>
            <a:pPr marL="514350" indent="-514350">
              <a:lnSpc>
                <a:spcPct val="80000"/>
              </a:lnSpc>
              <a:spcBef>
                <a:spcPct val="20000"/>
              </a:spcBef>
              <a:buFont typeface="Arial" charset="0"/>
              <a:buChar char="•"/>
            </a:pPr>
            <a:r>
              <a:rPr lang="es-AR" altLang="es-AR" sz="2600">
                <a:solidFill>
                  <a:srgbClr val="000066"/>
                </a:solidFill>
                <a:cs typeface="Arial" charset="0"/>
              </a:rPr>
              <a:t>Asumir el compromiso</a:t>
            </a:r>
          </a:p>
          <a:p>
            <a:pPr marL="514350" indent="-514350">
              <a:lnSpc>
                <a:spcPct val="80000"/>
              </a:lnSpc>
              <a:spcBef>
                <a:spcPct val="20000"/>
              </a:spcBef>
              <a:buFont typeface="Arial" charset="0"/>
              <a:buChar char="•"/>
            </a:pPr>
            <a:r>
              <a:rPr lang="es-AR" altLang="es-AR" sz="2600">
                <a:solidFill>
                  <a:srgbClr val="000066"/>
                </a:solidFill>
                <a:cs typeface="Arial" charset="0"/>
              </a:rPr>
              <a:t>Peticionar el cumplimiento de la normativa</a:t>
            </a:r>
          </a:p>
          <a:p>
            <a:pPr marL="514350" indent="-514350">
              <a:lnSpc>
                <a:spcPct val="80000"/>
              </a:lnSpc>
              <a:spcBef>
                <a:spcPct val="20000"/>
              </a:spcBef>
              <a:buFont typeface="Arial" charset="0"/>
              <a:buChar char="•"/>
            </a:pPr>
            <a:r>
              <a:rPr lang="es-AR" altLang="es-AR" sz="2600">
                <a:solidFill>
                  <a:srgbClr val="000066"/>
                </a:solidFill>
                <a:cs typeface="Arial" charset="0"/>
              </a:rPr>
              <a:t>Capacitar al trabajador</a:t>
            </a:r>
          </a:p>
          <a:p>
            <a:pPr marL="514350" indent="-514350">
              <a:lnSpc>
                <a:spcPct val="80000"/>
              </a:lnSpc>
              <a:spcBef>
                <a:spcPct val="20000"/>
              </a:spcBef>
              <a:buFont typeface="Arial" charset="0"/>
              <a:buChar char="•"/>
            </a:pPr>
            <a:r>
              <a:rPr lang="es-AR" altLang="es-AR" sz="2600">
                <a:solidFill>
                  <a:srgbClr val="000066"/>
                </a:solidFill>
                <a:cs typeface="Arial" charset="0"/>
              </a:rPr>
              <a:t>No dejarse engañar por comerciantes, fabricantes o importadores inescrupulosos</a:t>
            </a:r>
            <a:endParaRPr lang="es-ES" altLang="es-AR" sz="2600">
              <a:solidFill>
                <a:srgbClr val="000066"/>
              </a:solidFill>
              <a:cs typeface="Arial" charset="0"/>
            </a:endParaRPr>
          </a:p>
        </p:txBody>
      </p:sp>
      <p:sp>
        <p:nvSpPr>
          <p:cNvPr id="37891" name="Rectangle 4"/>
          <p:cNvSpPr>
            <a:spLocks noChangeArrowheads="1"/>
          </p:cNvSpPr>
          <p:nvPr/>
        </p:nvSpPr>
        <p:spPr bwMode="auto">
          <a:xfrm>
            <a:off x="0" y="908050"/>
            <a:ext cx="9144000" cy="1143000"/>
          </a:xfrm>
          <a:prstGeom prst="rect">
            <a:avLst/>
          </a:prstGeom>
          <a:noFill/>
          <a:ln w="9525">
            <a:noFill/>
            <a:miter lim="800000"/>
            <a:headEnd/>
            <a:tailEnd/>
          </a:ln>
        </p:spPr>
        <p:txBody>
          <a:bodyPr anchor="ctr"/>
          <a:lstStyle/>
          <a:p>
            <a:r>
              <a:rPr lang="es-AR" altLang="es-AR" sz="3600" i="1">
                <a:latin typeface="Verdana" pitchFamily="34" charset="0"/>
                <a:cs typeface="Arial" charset="0"/>
              </a:rPr>
              <a:t>Conclusiones</a:t>
            </a:r>
            <a:endParaRPr lang="es-ES" altLang="es-AR" sz="3600" i="1">
              <a:latin typeface="Verdana" pitchFamily="34" charset="0"/>
              <a:cs typeface="Arial" charset="0"/>
            </a:endParaRPr>
          </a:p>
        </p:txBody>
      </p:sp>
      <p:sp>
        <p:nvSpPr>
          <p:cNvPr id="36870" name="Line 6"/>
          <p:cNvSpPr>
            <a:spLocks noChangeShapeType="1"/>
          </p:cNvSpPr>
          <p:nvPr/>
        </p:nvSpPr>
        <p:spPr bwMode="auto">
          <a:xfrm>
            <a:off x="0" y="1773238"/>
            <a:ext cx="4140200" cy="0"/>
          </a:xfrm>
          <a:prstGeom prst="line">
            <a:avLst/>
          </a:prstGeom>
          <a:noFill/>
          <a:ln w="9525">
            <a:solidFill>
              <a:schemeClr val="tx1"/>
            </a:solidFill>
            <a:round/>
            <a:headEnd/>
            <a:tailEnd/>
          </a:ln>
          <a:effectLst>
            <a:outerShdw blurRad="63500" dist="107763" dir="8100000" algn="ctr" rotWithShape="0">
              <a:schemeClr val="bg2">
                <a:alpha val="50000"/>
              </a:schemeClr>
            </a:outerShdw>
          </a:effectLst>
          <a:extLst>
            <a:ext uri="{909E8E84-426E-40DD-AFC4-6F175D3DCCD1}"/>
          </a:extLst>
        </p:spPr>
        <p:txBody>
          <a:bodyPr/>
          <a:lstStyle/>
          <a:p>
            <a:pPr>
              <a:defRPr/>
            </a:pPr>
            <a:endParaRPr lang="en-US">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7"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xEl>
                                              <p:pRg st="1" end="1"/>
                                            </p:txEl>
                                          </p:spTgt>
                                        </p:tgtEl>
                                        <p:attrNameLst>
                                          <p:attrName>style.visibility</p:attrName>
                                        </p:attrNameLst>
                                      </p:cBhvr>
                                      <p:to>
                                        <p:strVal val="visible"/>
                                      </p:to>
                                    </p:set>
                                    <p:anim calcmode="discrete" valueType="clr">
                                      <p:cBhvr override="childStyle">
                                        <p:cTn id="14" dur="80"/>
                                        <p:tgtEl>
                                          <p:spTgt spid="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5">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5">
                                            <p:txEl>
                                              <p:pRg st="2" end="2"/>
                                            </p:txEl>
                                          </p:spTgt>
                                        </p:tgtEl>
                                        <p:attrNameLst>
                                          <p:attrName>style.visibility</p:attrName>
                                        </p:attrNameLst>
                                      </p:cBhvr>
                                      <p:to>
                                        <p:strVal val="visible"/>
                                      </p:to>
                                    </p:set>
                                    <p:anim calcmode="discrete" valueType="clr">
                                      <p:cBhvr override="childStyle">
                                        <p:cTn id="21" dur="80"/>
                                        <p:tgtEl>
                                          <p:spTgt spid="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5">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5">
                                            <p:txEl>
                                              <p:pRg st="3" end="3"/>
                                            </p:txEl>
                                          </p:spTgt>
                                        </p:tgtEl>
                                        <p:attrNameLst>
                                          <p:attrName>style.visibility</p:attrName>
                                        </p:attrNameLst>
                                      </p:cBhvr>
                                      <p:to>
                                        <p:strVal val="visible"/>
                                      </p:to>
                                    </p:set>
                                    <p:anim calcmode="discrete" valueType="clr">
                                      <p:cBhvr override="childStyle">
                                        <p:cTn id="28" dur="50"/>
                                        <p:tgtEl>
                                          <p:spTgt spid="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50"/>
                                        <p:tgtEl>
                                          <p:spTgt spid="5">
                                            <p:txEl>
                                              <p:pRg st="3" end="3"/>
                                            </p:txEl>
                                          </p:spTgt>
                                        </p:tgtEl>
                                        <p:attrNameLst>
                                          <p:attrName>fillcolor</p:attrName>
                                        </p:attrNameLst>
                                      </p:cBhvr>
                                      <p:tavLst>
                                        <p:tav tm="0">
                                          <p:val>
                                            <p:clrVal>
                                              <a:schemeClr val="accent2"/>
                                            </p:clrVal>
                                          </p:val>
                                        </p:tav>
                                        <p:tav tm="50000">
                                          <p:val>
                                            <p:clrVal>
                                              <a:schemeClr val="hlink"/>
                                            </p:clrVal>
                                          </p:val>
                                        </p:tav>
                                      </p:tavLst>
                                    </p:anim>
                                    <p:set>
                                      <p:cBhvr>
                                        <p:cTn id="30" dur="50"/>
                                        <p:tgtEl>
                                          <p:spTgt spid="5">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5">
                                            <p:txEl>
                                              <p:pRg st="4" end="4"/>
                                            </p:txEl>
                                          </p:spTgt>
                                        </p:tgtEl>
                                        <p:attrNameLst>
                                          <p:attrName>style.visibility</p:attrName>
                                        </p:attrNameLst>
                                      </p:cBhvr>
                                      <p:to>
                                        <p:strVal val="visible"/>
                                      </p:to>
                                    </p:set>
                                    <p:anim calcmode="discrete" valueType="clr">
                                      <p:cBhvr override="childStyle">
                                        <p:cTn id="35" dur="50"/>
                                        <p:tgtEl>
                                          <p:spTgt spid="5">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50"/>
                                        <p:tgtEl>
                                          <p:spTgt spid="5">
                                            <p:txEl>
                                              <p:pRg st="4" end="4"/>
                                            </p:txEl>
                                          </p:spTgt>
                                        </p:tgtEl>
                                        <p:attrNameLst>
                                          <p:attrName>fillcolor</p:attrName>
                                        </p:attrNameLst>
                                      </p:cBhvr>
                                      <p:tavLst>
                                        <p:tav tm="0">
                                          <p:val>
                                            <p:clrVal>
                                              <a:schemeClr val="accent2"/>
                                            </p:clrVal>
                                          </p:val>
                                        </p:tav>
                                        <p:tav tm="50000">
                                          <p:val>
                                            <p:clrVal>
                                              <a:schemeClr val="hlink"/>
                                            </p:clrVal>
                                          </p:val>
                                        </p:tav>
                                      </p:tavLst>
                                    </p:anim>
                                    <p:set>
                                      <p:cBhvr>
                                        <p:cTn id="37" dur="50"/>
                                        <p:tgtEl>
                                          <p:spTgt spid="5">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4" name="Picture 6" descr="Sin título-2"/>
          <p:cNvPicPr>
            <a:picLocks noChangeAspect="1" noChangeArrowheads="1"/>
          </p:cNvPicPr>
          <p:nvPr/>
        </p:nvPicPr>
        <p:blipFill>
          <a:blip r:embed="rId3"/>
          <a:srcRect/>
          <a:stretch>
            <a:fillRect/>
          </a:stretch>
        </p:blipFill>
        <p:spPr bwMode="auto">
          <a:xfrm>
            <a:off x="1763713" y="1295400"/>
            <a:ext cx="5616575" cy="4745038"/>
          </a:xfrm>
          <a:prstGeom prst="rect">
            <a:avLst/>
          </a:prstGeom>
          <a:noFill/>
          <a:ln w="38100">
            <a:solidFill>
              <a:srgbClr val="008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diamond(in)">
                                      <p:cBhvr>
                                        <p:cTn id="7" dur="20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5" descr="Sin título-3"/>
          <p:cNvPicPr>
            <a:picLocks noChangeAspect="1" noChangeArrowheads="1"/>
          </p:cNvPicPr>
          <p:nvPr/>
        </p:nvPicPr>
        <p:blipFill>
          <a:blip r:embed="rId3"/>
          <a:srcRect/>
          <a:stretch>
            <a:fillRect/>
          </a:stretch>
        </p:blipFill>
        <p:spPr bwMode="auto">
          <a:xfrm>
            <a:off x="1258888" y="1196975"/>
            <a:ext cx="6624637" cy="4868863"/>
          </a:xfrm>
          <a:prstGeom prst="rect">
            <a:avLst/>
          </a:prstGeom>
          <a:noFill/>
          <a:ln w="38100">
            <a:solidFill>
              <a:srgbClr val="008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barn(inHorizontal)">
                                      <p:cBhvr>
                                        <p:cTn id="7" dur="5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idx="1"/>
          </p:nvPr>
        </p:nvSpPr>
        <p:spPr>
          <a:xfrm>
            <a:off x="468313" y="1998663"/>
            <a:ext cx="8229600" cy="4525962"/>
          </a:xfrm>
        </p:spPr>
        <p:txBody>
          <a:bodyPr/>
          <a:lstStyle/>
          <a:p>
            <a:pPr eaLnBrk="1" hangingPunct="1"/>
            <a:endParaRPr lang="es-ES" altLang="es-AR" sz="2800" b="1" smtClean="0"/>
          </a:p>
          <a:p>
            <a:pPr algn="just" eaLnBrk="1" hangingPunct="1"/>
            <a:r>
              <a:rPr lang="es-ES" altLang="es-AR" sz="2800" smtClean="0"/>
              <a:t>Cuando todo va bien, nadie se acuerda que existe.</a:t>
            </a:r>
          </a:p>
          <a:p>
            <a:pPr algn="just" eaLnBrk="1" hangingPunct="1"/>
            <a:r>
              <a:rPr lang="es-ES" altLang="es-AR" sz="2800" smtClean="0"/>
              <a:t>Cuando algo anda mal, se dice que no existe.</a:t>
            </a:r>
          </a:p>
          <a:p>
            <a:pPr algn="just" eaLnBrk="1" hangingPunct="1"/>
            <a:r>
              <a:rPr lang="es-ES" altLang="es-AR" sz="2800" smtClean="0"/>
              <a:t>Cuando hay que invertir, dicen que no hace falta.</a:t>
            </a:r>
          </a:p>
          <a:p>
            <a:pPr algn="just" eaLnBrk="1" hangingPunct="1"/>
            <a:r>
              <a:rPr lang="es-ES" altLang="es-AR" sz="2800" smtClean="0"/>
              <a:t>Cuando realmente no está, todos concuerdan que es necesario tenerla.</a:t>
            </a:r>
          </a:p>
          <a:p>
            <a:pPr eaLnBrk="1" hangingPunct="1">
              <a:lnSpc>
                <a:spcPct val="90000"/>
              </a:lnSpc>
              <a:buFontTx/>
              <a:buNone/>
            </a:pPr>
            <a:r>
              <a:rPr lang="es-ES" altLang="es-AR" sz="2800" smtClean="0"/>
              <a:t> </a:t>
            </a:r>
          </a:p>
        </p:txBody>
      </p:sp>
      <p:sp>
        <p:nvSpPr>
          <p:cNvPr id="8195" name="Rectangle 5"/>
          <p:cNvSpPr>
            <a:spLocks noChangeArrowheads="1"/>
          </p:cNvSpPr>
          <p:nvPr/>
        </p:nvSpPr>
        <p:spPr bwMode="auto">
          <a:xfrm>
            <a:off x="0" y="908050"/>
            <a:ext cx="10153650" cy="1143000"/>
          </a:xfrm>
          <a:prstGeom prst="rect">
            <a:avLst/>
          </a:prstGeom>
          <a:noFill/>
          <a:ln w="9525">
            <a:noFill/>
            <a:miter lim="800000"/>
            <a:headEnd/>
            <a:tailEnd/>
          </a:ln>
        </p:spPr>
        <p:txBody>
          <a:bodyPr anchor="ctr"/>
          <a:lstStyle/>
          <a:p>
            <a:r>
              <a:rPr lang="es-AR" sz="3600" i="1">
                <a:latin typeface="Verdana" pitchFamily="34" charset="0"/>
              </a:rPr>
              <a:t>Los apotegmas de la seguridad</a:t>
            </a:r>
            <a:endParaRPr lang="es-ES" sz="3600" i="1"/>
          </a:p>
        </p:txBody>
      </p:sp>
      <p:sp>
        <p:nvSpPr>
          <p:cNvPr id="6150" name="Line 6"/>
          <p:cNvSpPr>
            <a:spLocks noChangeShapeType="1"/>
          </p:cNvSpPr>
          <p:nvPr/>
        </p:nvSpPr>
        <p:spPr bwMode="auto">
          <a:xfrm>
            <a:off x="0" y="1916113"/>
            <a:ext cx="8101013" cy="0"/>
          </a:xfrm>
          <a:prstGeom prst="line">
            <a:avLst/>
          </a:prstGeom>
          <a:noFill/>
          <a:ln w="9525">
            <a:solidFill>
              <a:schemeClr val="tx1"/>
            </a:solidFill>
            <a:round/>
            <a:headEnd/>
            <a:tailEnd/>
          </a:ln>
          <a:effectLst>
            <a:outerShdw blurRad="63500" dist="107763" dir="8100000" algn="ctr" rotWithShape="0">
              <a:schemeClr val="bg2">
                <a:alpha val="50000"/>
              </a:schemeClr>
            </a:outerShdw>
          </a:effectLst>
          <a:extLst>
            <a:ext uri="{909E8E84-426E-40DD-AFC4-6F175D3DCCD1}"/>
          </a:extLst>
        </p:spPr>
        <p:txBody>
          <a:bodyPr/>
          <a:lstStyle/>
          <a:p>
            <a:pPr>
              <a:defRPr/>
            </a:pPr>
            <a:endParaRPr lang="en-US">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6"/>
          <p:cNvSpPr txBox="1">
            <a:spLocks noChangeArrowheads="1"/>
          </p:cNvSpPr>
          <p:nvPr/>
        </p:nvSpPr>
        <p:spPr bwMode="auto">
          <a:xfrm>
            <a:off x="142875" y="1868488"/>
            <a:ext cx="9001125" cy="1920875"/>
          </a:xfrm>
          <a:prstGeom prst="rect">
            <a:avLst/>
          </a:prstGeom>
          <a:noFill/>
          <a:ln w="9525">
            <a:noFill/>
            <a:miter lim="800000"/>
            <a:headEnd/>
            <a:tailEnd/>
          </a:ln>
        </p:spPr>
        <p:txBody>
          <a:bodyPr>
            <a:spAutoFit/>
          </a:bodyPr>
          <a:lstStyle/>
          <a:p>
            <a:pPr algn="just">
              <a:buFont typeface="Arial" charset="0"/>
              <a:buChar char="•"/>
            </a:pPr>
            <a:r>
              <a:rPr lang="es-AR" altLang="es-AR" sz="2000" dirty="0">
                <a:cs typeface="Arial" charset="0"/>
              </a:rPr>
              <a:t>Sistema de certificación de productos</a:t>
            </a:r>
            <a:r>
              <a:rPr lang="es-AR" altLang="es-AR" sz="2000" b="0" dirty="0">
                <a:cs typeface="Arial" charset="0"/>
              </a:rPr>
              <a:t>: sistema que </a:t>
            </a:r>
            <a:r>
              <a:rPr lang="es-AR" altLang="es-AR" sz="2000" u="sng" dirty="0">
                <a:cs typeface="Arial" charset="0"/>
              </a:rPr>
              <a:t>posee reglas de procedimiento y gestión</a:t>
            </a:r>
            <a:r>
              <a:rPr lang="es-AR" altLang="es-AR" sz="2000" b="0" dirty="0">
                <a:cs typeface="Arial" charset="0"/>
              </a:rPr>
              <a:t> para llevar a cabo la certificación de productos.</a:t>
            </a:r>
          </a:p>
          <a:p>
            <a:endParaRPr lang="es-AR" altLang="es-AR" sz="2000" b="0" dirty="0">
              <a:cs typeface="Arial" charset="0"/>
            </a:endParaRPr>
          </a:p>
          <a:p>
            <a:pPr algn="just">
              <a:buFont typeface="Arial" charset="0"/>
              <a:buChar char="•"/>
            </a:pPr>
            <a:r>
              <a:rPr lang="es-AR" altLang="es-AR" sz="2000" dirty="0">
                <a:cs typeface="Arial" charset="0"/>
              </a:rPr>
              <a:t>La marca de conformidad</a:t>
            </a:r>
            <a:r>
              <a:rPr lang="es-AR" altLang="es-AR" sz="2000" b="0" dirty="0">
                <a:cs typeface="Arial" charset="0"/>
              </a:rPr>
              <a:t>: es una marca protegida legalmente, aplicada o emitida bajo las reglas de un </a:t>
            </a:r>
            <a:r>
              <a:rPr lang="es-AR" altLang="es-AR" sz="2000" u="sng" dirty="0">
                <a:cs typeface="Arial" charset="0"/>
              </a:rPr>
              <a:t>sistema de certificación, que indica que el producto se encuentra en conformidad con las normas</a:t>
            </a:r>
            <a:r>
              <a:rPr lang="es-AR" altLang="es-AR" sz="2000" b="0" dirty="0">
                <a:cs typeface="Arial" charset="0"/>
              </a:rPr>
              <a:t>:</a:t>
            </a:r>
            <a:endParaRPr lang="es-ES" altLang="es-AR" sz="2000" b="0" dirty="0">
              <a:cs typeface="Arial" charset="0"/>
            </a:endParaRPr>
          </a:p>
        </p:txBody>
      </p:sp>
      <p:sp>
        <p:nvSpPr>
          <p:cNvPr id="9219" name="Rectangle 4"/>
          <p:cNvSpPr>
            <a:spLocks noChangeArrowheads="1"/>
          </p:cNvSpPr>
          <p:nvPr/>
        </p:nvSpPr>
        <p:spPr bwMode="auto">
          <a:xfrm>
            <a:off x="323528" y="1268760"/>
            <a:ext cx="9144000" cy="1143000"/>
          </a:xfrm>
          <a:prstGeom prst="rect">
            <a:avLst/>
          </a:prstGeom>
          <a:noFill/>
          <a:ln w="9525">
            <a:noFill/>
            <a:miter lim="800000"/>
            <a:headEnd/>
            <a:tailEnd/>
          </a:ln>
        </p:spPr>
        <p:txBody>
          <a:bodyPr anchor="ctr"/>
          <a:lstStyle/>
          <a:p>
            <a:r>
              <a:rPr lang="es-AR" altLang="es-AR" sz="3600" i="1">
                <a:latin typeface="Verdana" pitchFamily="34" charset="0"/>
                <a:cs typeface="Arial" charset="0"/>
              </a:rPr>
              <a:t>Definiciones</a:t>
            </a:r>
            <a:endParaRPr lang="es-ES" altLang="es-AR" sz="3600" i="1">
              <a:latin typeface="Verdana" pitchFamily="34" charset="0"/>
              <a:cs typeface="Arial" charset="0"/>
            </a:endParaRPr>
          </a:p>
        </p:txBody>
      </p:sp>
      <p:pic>
        <p:nvPicPr>
          <p:cNvPr id="9220" name="Picture 2" descr="C:\Users\pablorivabella\AppData\Local\Microsoft\Windows\Temporary Internet Files\Content.Outlook\8A4WSGBK\sellos (2).jpg"/>
          <p:cNvPicPr>
            <a:picLocks noChangeAspect="1" noChangeArrowheads="1"/>
          </p:cNvPicPr>
          <p:nvPr/>
        </p:nvPicPr>
        <p:blipFill>
          <a:blip r:embed="rId3">
            <a:lum contrast="30000"/>
          </a:blip>
          <a:srcRect/>
          <a:stretch>
            <a:fillRect/>
          </a:stretch>
        </p:blipFill>
        <p:spPr bwMode="auto">
          <a:xfrm>
            <a:off x="3143250" y="3789363"/>
            <a:ext cx="2652713" cy="2338387"/>
          </a:xfrm>
          <a:prstGeom prst="rect">
            <a:avLst/>
          </a:prstGeom>
          <a:noFill/>
          <a:ln w="9525">
            <a:noFill/>
            <a:miter lim="800000"/>
            <a:headEnd/>
            <a:tailEnd/>
          </a:ln>
        </p:spPr>
      </p:pic>
      <p:sp>
        <p:nvSpPr>
          <p:cNvPr id="7175" name="Line 7"/>
          <p:cNvSpPr>
            <a:spLocks noChangeShapeType="1"/>
          </p:cNvSpPr>
          <p:nvPr/>
        </p:nvSpPr>
        <p:spPr bwMode="auto">
          <a:xfrm>
            <a:off x="0" y="1773238"/>
            <a:ext cx="8101013" cy="0"/>
          </a:xfrm>
          <a:prstGeom prst="line">
            <a:avLst/>
          </a:prstGeom>
          <a:noFill/>
          <a:ln w="9525">
            <a:solidFill>
              <a:schemeClr val="tx1"/>
            </a:solidFill>
            <a:round/>
            <a:headEnd/>
            <a:tailEnd/>
          </a:ln>
          <a:effectLst>
            <a:outerShdw blurRad="63500" dist="107763" dir="8100000" algn="ctr" rotWithShape="0">
              <a:schemeClr val="bg2">
                <a:alpha val="50000"/>
              </a:schemeClr>
            </a:outerShdw>
          </a:effectLst>
          <a:extLst>
            <a:ext uri="{909E8E84-426E-40DD-AFC4-6F175D3DCCD1}"/>
          </a:extLst>
        </p:spPr>
        <p:txBody>
          <a:bodyPr/>
          <a:lstStyle/>
          <a:p>
            <a:pPr>
              <a:defRPr/>
            </a:pPr>
            <a:endParaRPr lang="en-US">
              <a:ea typeface="ＭＳ Ｐゴシック"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2007_0620fot0034"/>
          <p:cNvPicPr>
            <a:picLocks noChangeAspect="1" noChangeArrowheads="1"/>
          </p:cNvPicPr>
          <p:nvPr/>
        </p:nvPicPr>
        <p:blipFill>
          <a:blip r:embed="rId3"/>
          <a:srcRect/>
          <a:stretch>
            <a:fillRect/>
          </a:stretch>
        </p:blipFill>
        <p:spPr bwMode="auto">
          <a:xfrm>
            <a:off x="2987675" y="2420938"/>
            <a:ext cx="2752725" cy="3671887"/>
          </a:xfrm>
          <a:prstGeom prst="rect">
            <a:avLst/>
          </a:prstGeom>
          <a:noFill/>
          <a:ln w="38100">
            <a:solidFill>
              <a:srgbClr val="008000"/>
            </a:solidFill>
            <a:miter lim="800000"/>
            <a:headEnd/>
            <a:tailEnd/>
          </a:ln>
        </p:spPr>
      </p:pic>
      <p:sp>
        <p:nvSpPr>
          <p:cNvPr id="10243" name="Rectangle 5"/>
          <p:cNvSpPr>
            <a:spLocks noChangeArrowheads="1"/>
          </p:cNvSpPr>
          <p:nvPr/>
        </p:nvSpPr>
        <p:spPr bwMode="auto">
          <a:xfrm>
            <a:off x="179388" y="1028700"/>
            <a:ext cx="8424862" cy="1752600"/>
          </a:xfrm>
          <a:prstGeom prst="rect">
            <a:avLst/>
          </a:prstGeom>
          <a:noFill/>
          <a:ln w="9525">
            <a:noFill/>
            <a:miter lim="800000"/>
            <a:headEnd/>
            <a:tailEnd/>
          </a:ln>
        </p:spPr>
        <p:txBody>
          <a:bodyPr/>
          <a:lstStyle/>
          <a:p>
            <a:pPr marL="342900" indent="-342900">
              <a:spcBef>
                <a:spcPct val="20000"/>
              </a:spcBef>
            </a:pPr>
            <a:r>
              <a:rPr lang="es-AR" altLang="es-AR" sz="3600" i="1">
                <a:latin typeface="Verdana" pitchFamily="34" charset="0"/>
              </a:rPr>
              <a:t>Los EPP: Última barrera contra las lesiones</a:t>
            </a:r>
            <a:endParaRPr lang="es-ES" altLang="es-AR" sz="3600" i="1">
              <a:latin typeface="Verdana" pitchFamily="34" charset="0"/>
            </a:endParaRPr>
          </a:p>
        </p:txBody>
      </p:sp>
      <p:sp>
        <p:nvSpPr>
          <p:cNvPr id="12294" name="Line 6"/>
          <p:cNvSpPr>
            <a:spLocks noChangeShapeType="1"/>
          </p:cNvSpPr>
          <p:nvPr/>
        </p:nvSpPr>
        <p:spPr bwMode="auto">
          <a:xfrm>
            <a:off x="0" y="2205038"/>
            <a:ext cx="7812088" cy="0"/>
          </a:xfrm>
          <a:prstGeom prst="line">
            <a:avLst/>
          </a:prstGeom>
          <a:noFill/>
          <a:ln w="9525">
            <a:solidFill>
              <a:schemeClr val="tx1"/>
            </a:solidFill>
            <a:round/>
            <a:headEnd/>
            <a:tailEnd/>
          </a:ln>
          <a:effectLst>
            <a:outerShdw blurRad="63500" dist="107763" dir="8100000" algn="ctr" rotWithShape="0">
              <a:schemeClr val="bg2">
                <a:alpha val="50000"/>
              </a:schemeClr>
            </a:outerShdw>
          </a:effectLst>
          <a:extLst>
            <a:ext uri="{909E8E84-426E-40DD-AFC4-6F175D3DCCD1}"/>
          </a:extLst>
        </p:spPr>
        <p:txBody>
          <a:bodyPr/>
          <a:lstStyle/>
          <a:p>
            <a:pPr>
              <a:defRPr/>
            </a:pPr>
            <a:endParaRPr lang="en-US">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a:off x="250825" y="1916113"/>
            <a:ext cx="8208963" cy="4154487"/>
          </a:xfrm>
          <a:prstGeom prst="rect">
            <a:avLst/>
          </a:prstGeom>
          <a:noFill/>
          <a:ln w="9525">
            <a:noFill/>
            <a:miter lim="800000"/>
            <a:headEnd/>
            <a:tailEnd/>
          </a:ln>
        </p:spPr>
        <p:txBody>
          <a:bodyPr>
            <a:spAutoFit/>
          </a:bodyPr>
          <a:lstStyle/>
          <a:p>
            <a:pPr lvl="1" algn="just"/>
            <a:r>
              <a:rPr lang="es-ES" altLang="es-AR" sz="2200" b="0" dirty="0">
                <a:latin typeface="Verdana" pitchFamily="34" charset="0"/>
              </a:rPr>
              <a:t>Los requisitos de seguridad se considerarán plenamente asegurados si se satisfacen las exigencias de seguridad </a:t>
            </a:r>
            <a:r>
              <a:rPr lang="es-ES" altLang="es-AR" sz="2200" u="sng" dirty="0">
                <a:latin typeface="Verdana" pitchFamily="34" charset="0"/>
              </a:rPr>
              <a:t>establecidas en las normas elaboradas por </a:t>
            </a:r>
            <a:r>
              <a:rPr lang="es-ES" altLang="es-AR" sz="2200" b="0" dirty="0">
                <a:latin typeface="Verdana" pitchFamily="34" charset="0"/>
              </a:rPr>
              <a:t>el Instituto Argentino de Normalización IRAM, regionales MERCOSUR (NM) y Europeas (EN) o internacionales ISO.</a:t>
            </a:r>
            <a:endParaRPr lang="es-ES_tradnl" altLang="es-AR" sz="2200" b="0" dirty="0">
              <a:latin typeface="Verdana" pitchFamily="34" charset="0"/>
            </a:endParaRPr>
          </a:p>
          <a:p>
            <a:pPr lvl="1"/>
            <a:endParaRPr lang="es-ES" altLang="es-AR" sz="2200" b="0" dirty="0">
              <a:latin typeface="Verdana" pitchFamily="34" charset="0"/>
            </a:endParaRPr>
          </a:p>
          <a:p>
            <a:pPr lvl="1" algn="just"/>
            <a:r>
              <a:rPr lang="es-ES_tradnl" altLang="es-AR" sz="2200" b="0" dirty="0">
                <a:latin typeface="Verdana" pitchFamily="34" charset="0"/>
              </a:rPr>
              <a:t>Estos elementos de protección personal deberán contar con una certificación por </a:t>
            </a:r>
            <a:r>
              <a:rPr lang="es-ES_tradnl" altLang="es-AR" sz="2200" u="sng" dirty="0">
                <a:latin typeface="Verdana" pitchFamily="34" charset="0"/>
              </a:rPr>
              <a:t>Marca de Conformidad</a:t>
            </a:r>
            <a:r>
              <a:rPr lang="es-ES_tradnl" altLang="es-AR" sz="2200" b="0" dirty="0">
                <a:latin typeface="Verdana" pitchFamily="34" charset="0"/>
              </a:rPr>
              <a:t>; extendida por un Organismo de Certificación reconocido por la </a:t>
            </a:r>
            <a:r>
              <a:rPr lang="es-ES_tradnl" altLang="es-AR" sz="2200" b="0" dirty="0" err="1">
                <a:latin typeface="Verdana" pitchFamily="34" charset="0"/>
              </a:rPr>
              <a:t>SICyM</a:t>
            </a:r>
            <a:r>
              <a:rPr lang="es-ES_tradnl" altLang="es-AR" sz="2200" b="0" dirty="0">
                <a:latin typeface="Verdana" pitchFamily="34" charset="0"/>
              </a:rPr>
              <a:t> y acreditado en el OAA.</a:t>
            </a:r>
            <a:endParaRPr lang="es-ES" altLang="es-AR" sz="2200" b="0" dirty="0">
              <a:latin typeface="Verdana" pitchFamily="34" charset="0"/>
            </a:endParaRPr>
          </a:p>
        </p:txBody>
      </p:sp>
      <p:sp>
        <p:nvSpPr>
          <p:cNvPr id="11267" name="Rectangle 5"/>
          <p:cNvSpPr>
            <a:spLocks noChangeArrowheads="1"/>
          </p:cNvSpPr>
          <p:nvPr/>
        </p:nvSpPr>
        <p:spPr bwMode="auto">
          <a:xfrm>
            <a:off x="0" y="998538"/>
            <a:ext cx="3165475" cy="701675"/>
          </a:xfrm>
          <a:prstGeom prst="rect">
            <a:avLst/>
          </a:prstGeom>
          <a:noFill/>
          <a:ln w="9525">
            <a:noFill/>
            <a:miter lim="800000"/>
            <a:headEnd/>
            <a:tailEnd/>
          </a:ln>
        </p:spPr>
        <p:txBody>
          <a:bodyPr wrap="none">
            <a:spAutoFit/>
          </a:bodyPr>
          <a:lstStyle/>
          <a:p>
            <a:r>
              <a:rPr lang="es-ES" sz="4000" i="1">
                <a:latin typeface="Verdana" pitchFamily="34" charset="0"/>
              </a:rPr>
              <a:t>Requisitos</a:t>
            </a:r>
          </a:p>
        </p:txBody>
      </p:sp>
      <p:sp>
        <p:nvSpPr>
          <p:cNvPr id="16390" name="Line 6"/>
          <p:cNvSpPr>
            <a:spLocks noChangeShapeType="1"/>
          </p:cNvSpPr>
          <p:nvPr/>
        </p:nvSpPr>
        <p:spPr bwMode="auto">
          <a:xfrm>
            <a:off x="0" y="1700213"/>
            <a:ext cx="7812088" cy="0"/>
          </a:xfrm>
          <a:prstGeom prst="line">
            <a:avLst/>
          </a:prstGeom>
          <a:noFill/>
          <a:ln w="9525">
            <a:solidFill>
              <a:schemeClr val="tx1"/>
            </a:solidFill>
            <a:round/>
            <a:headEnd/>
            <a:tailEnd/>
          </a:ln>
          <a:effectLst>
            <a:outerShdw blurRad="63500" dist="107763" dir="8100000" algn="ctr" rotWithShape="0">
              <a:schemeClr val="bg2">
                <a:alpha val="50000"/>
              </a:schemeClr>
            </a:outerShdw>
          </a:effectLst>
          <a:extLst>
            <a:ext uri="{909E8E84-426E-40DD-AFC4-6F175D3DCCD1}"/>
          </a:extLst>
        </p:spPr>
        <p:txBody>
          <a:bodyPr/>
          <a:lstStyle/>
          <a:p>
            <a:pPr>
              <a:defRPr/>
            </a:pPr>
            <a:endParaRPr lang="en-US">
              <a:ea typeface="ＭＳ Ｐゴシック"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675</TotalTime>
  <Words>1465</Words>
  <Application>Microsoft Office PowerPoint</Application>
  <PresentationFormat>Presentación en pantalla (4:3)</PresentationFormat>
  <Paragraphs>235</Paragraphs>
  <Slides>36</Slides>
  <Notes>31</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36</vt:i4>
      </vt:variant>
    </vt:vector>
  </HeadingPairs>
  <TitlesOfParts>
    <vt:vector size="38" baseType="lpstr">
      <vt:lpstr>Office Theme</vt:lpstr>
      <vt:lpstr>Diapositiva</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Organigrama</vt:lpstr>
      <vt:lpstr>Cadena de responsabilidades</vt:lpstr>
      <vt:lpstr>Diapositiva 13</vt:lpstr>
      <vt:lpstr>Diapositiva 14</vt:lpstr>
      <vt:lpstr>¿Por qué sucede esto?</vt:lpstr>
      <vt:lpstr>Diapositiva 16</vt:lpstr>
      <vt:lpstr>Diapositiva 17</vt:lpstr>
      <vt:lpstr>Diapositiva 18</vt:lpstr>
      <vt:lpstr>Diapositiva 19</vt:lpstr>
      <vt:lpstr>Diapositiva 20</vt:lpstr>
      <vt:lpstr>Diapositiva 21</vt:lpstr>
      <vt:lpstr>Diapositiva 22</vt:lpstr>
      <vt:lpstr> </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camara</dc:creator>
  <cp:lastModifiedBy>Centor</cp:lastModifiedBy>
  <cp:revision>93</cp:revision>
  <dcterms:created xsi:type="dcterms:W3CDTF">2011-03-21T12:53:51Z</dcterms:created>
  <dcterms:modified xsi:type="dcterms:W3CDTF">2016-07-11T16:46:14Z</dcterms:modified>
</cp:coreProperties>
</file>